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7"/>
  </p:notesMasterIdLst>
  <p:sldIdLst>
    <p:sldId id="258" r:id="rId2"/>
    <p:sldId id="288" r:id="rId3"/>
    <p:sldId id="259" r:id="rId4"/>
    <p:sldId id="290" r:id="rId5"/>
    <p:sldId id="261" r:id="rId6"/>
    <p:sldId id="291" r:id="rId7"/>
    <p:sldId id="262" r:id="rId8"/>
    <p:sldId id="300" r:id="rId9"/>
    <p:sldId id="301" r:id="rId10"/>
    <p:sldId id="302" r:id="rId11"/>
    <p:sldId id="304" r:id="rId12"/>
    <p:sldId id="306" r:id="rId13"/>
    <p:sldId id="307" r:id="rId14"/>
    <p:sldId id="264" r:id="rId15"/>
    <p:sldId id="310" r:id="rId16"/>
    <p:sldId id="267" r:id="rId17"/>
    <p:sldId id="268" r:id="rId18"/>
    <p:sldId id="269" r:id="rId19"/>
    <p:sldId id="270" r:id="rId20"/>
    <p:sldId id="272" r:id="rId21"/>
    <p:sldId id="311" r:id="rId22"/>
    <p:sldId id="292" r:id="rId23"/>
    <p:sldId id="299" r:id="rId24"/>
    <p:sldId id="286" r:id="rId25"/>
    <p:sldId id="31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53A19D-9DF4-7F4A-B697-B7841E0B8ED4}">
          <p14:sldIdLst>
            <p14:sldId id="258"/>
            <p14:sldId id="288"/>
            <p14:sldId id="259"/>
            <p14:sldId id="290"/>
            <p14:sldId id="261"/>
            <p14:sldId id="291"/>
            <p14:sldId id="262"/>
          </p14:sldIdLst>
        </p14:section>
        <p14:section name="Self Awearness" id="{D532129A-B5A5-F347-83DB-6DC53D343EC7}">
          <p14:sldIdLst>
            <p14:sldId id="300"/>
            <p14:sldId id="301"/>
            <p14:sldId id="302"/>
            <p14:sldId id="304"/>
            <p14:sldId id="306"/>
            <p14:sldId id="307"/>
            <p14:sldId id="264"/>
            <p14:sldId id="310"/>
            <p14:sldId id="267"/>
            <p14:sldId id="268"/>
            <p14:sldId id="269"/>
            <p14:sldId id="270"/>
            <p14:sldId id="272"/>
            <p14:sldId id="311"/>
            <p14:sldId id="292"/>
            <p14:sldId id="299"/>
            <p14:sldId id="286"/>
            <p14:sldId id="31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4" autoAdjust="0"/>
    <p:restoredTop sz="86323" autoAdjust="0"/>
  </p:normalViewPr>
  <p:slideViewPr>
    <p:cSldViewPr>
      <p:cViewPr>
        <p:scale>
          <a:sx n="79" d="100"/>
          <a:sy n="79" d="100"/>
        </p:scale>
        <p:origin x="-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5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076FD-EC55-4A94-B793-B1EB0DAF3C1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38487379-6469-4348-8C57-9C7F398B7D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Humanities</a:t>
          </a:r>
        </a:p>
      </dgm:t>
    </dgm:pt>
    <dgm:pt modelId="{DE9EE0C8-156F-48A2-B874-02F3D3843874}" type="parTrans" cxnId="{A80DF2DA-EEA0-4ADB-B46D-9DB5E744F132}">
      <dgm:prSet/>
      <dgm:spPr/>
      <dgm:t>
        <a:bodyPr/>
        <a:lstStyle/>
        <a:p>
          <a:endParaRPr lang="en-US"/>
        </a:p>
      </dgm:t>
    </dgm:pt>
    <dgm:pt modelId="{28C7CC95-6B9A-43DA-A9C4-4F9C9E2BEDFA}" type="sibTrans" cxnId="{A80DF2DA-EEA0-4ADB-B46D-9DB5E744F13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C3833DB-D07C-4D29-91FE-738A4BC5CC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Business</a:t>
          </a:r>
        </a:p>
      </dgm:t>
    </dgm:pt>
    <dgm:pt modelId="{5E4D91CB-82FD-4659-BC3C-D52B31A494EC}" type="parTrans" cxnId="{D5BE28F4-23CB-4EAD-B3D1-15F65BD1D56A}">
      <dgm:prSet/>
      <dgm:spPr/>
      <dgm:t>
        <a:bodyPr/>
        <a:lstStyle/>
        <a:p>
          <a:endParaRPr lang="en-US"/>
        </a:p>
      </dgm:t>
    </dgm:pt>
    <dgm:pt modelId="{0E7CAC22-0BA2-4C94-9A2F-F18480EB7B55}" type="sibTrans" cxnId="{D5BE28F4-23CB-4EAD-B3D1-15F65BD1D56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6F738D2-A3AA-40B9-9CA2-208F491C05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Sciences</a:t>
          </a:r>
        </a:p>
      </dgm:t>
    </dgm:pt>
    <dgm:pt modelId="{E6409DE8-62AC-478A-BFA3-4AFCBB6C119D}" type="parTrans" cxnId="{064C67BA-832B-4C84-9CDE-B63BEFA19646}">
      <dgm:prSet/>
      <dgm:spPr/>
      <dgm:t>
        <a:bodyPr/>
        <a:lstStyle/>
        <a:p>
          <a:endParaRPr lang="en-US"/>
        </a:p>
      </dgm:t>
    </dgm:pt>
    <dgm:pt modelId="{B675B250-CB60-4AAD-A5A7-1B58F2203CA7}" type="sibTrans" cxnId="{064C67BA-832B-4C84-9CDE-B63BEFA1964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2A8892E-B105-4C9A-AF52-5031526CF7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Arts</a:t>
          </a:r>
        </a:p>
      </dgm:t>
    </dgm:pt>
    <dgm:pt modelId="{4698B849-53DC-4DE9-ACAB-8BD5F3AEE9C1}" type="parTrans" cxnId="{62A58AA3-746C-488C-8904-3BB3236BF859}">
      <dgm:prSet/>
      <dgm:spPr/>
      <dgm:t>
        <a:bodyPr/>
        <a:lstStyle/>
        <a:p>
          <a:endParaRPr lang="en-US"/>
        </a:p>
      </dgm:t>
    </dgm:pt>
    <dgm:pt modelId="{808DF44B-0185-4978-8D6E-D443547D6EB0}" type="sibTrans" cxnId="{62A58AA3-746C-488C-8904-3BB3236BF859}">
      <dgm:prSet/>
      <dgm:spPr/>
      <dgm:t>
        <a:bodyPr/>
        <a:lstStyle/>
        <a:p>
          <a:endParaRPr lang="en-US"/>
        </a:p>
      </dgm:t>
    </dgm:pt>
    <dgm:pt modelId="{E82D37AF-1798-4678-930F-180AB7A48F9C}" type="pres">
      <dgm:prSet presAssocID="{0AD076FD-EC55-4A94-B793-B1EB0DAF3C1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EA635-451E-4B56-80F5-197F043DF0F3}" type="pres">
      <dgm:prSet presAssocID="{0AD076FD-EC55-4A94-B793-B1EB0DAF3C1B}" presName="container" presStyleCnt="0">
        <dgm:presLayoutVars>
          <dgm:dir/>
          <dgm:resizeHandles val="exact"/>
        </dgm:presLayoutVars>
      </dgm:prSet>
      <dgm:spPr/>
    </dgm:pt>
    <dgm:pt modelId="{3CEADD04-4177-4CB5-BA22-B69BD89B679D}" type="pres">
      <dgm:prSet presAssocID="{96F738D2-A3AA-40B9-9CA2-208F491C05CB}" presName="compNode" presStyleCnt="0"/>
      <dgm:spPr/>
    </dgm:pt>
    <dgm:pt modelId="{1154BADE-B86A-464D-B8B9-35C2AB204F52}" type="pres">
      <dgm:prSet presAssocID="{96F738D2-A3AA-40B9-9CA2-208F491C05CB}" presName="iconBgRect" presStyleLbl="bgShp" presStyleIdx="0" presStyleCnt="4"/>
      <dgm:spPr/>
    </dgm:pt>
    <dgm:pt modelId="{E2F31427-C58C-416A-99AB-2EDF17F93005}" type="pres">
      <dgm:prSet presAssocID="{96F738D2-A3AA-40B9-9CA2-208F491C05C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FB06ECEA-F5B0-4604-9C68-AC9212A941C9}" type="pres">
      <dgm:prSet presAssocID="{96F738D2-A3AA-40B9-9CA2-208F491C05CB}" presName="spaceRect" presStyleCnt="0"/>
      <dgm:spPr/>
    </dgm:pt>
    <dgm:pt modelId="{B05C32AF-DD7E-4B8C-BA1E-A24A55A31AF0}" type="pres">
      <dgm:prSet presAssocID="{96F738D2-A3AA-40B9-9CA2-208F491C05CB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F82532D-2937-4CD9-B561-A3C3E23C9CCE}" type="pres">
      <dgm:prSet presAssocID="{B675B250-CB60-4AAD-A5A7-1B58F2203CA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4CF3E8-0F43-40DA-9D43-5FA41B3BA411}" type="pres">
      <dgm:prSet presAssocID="{38487379-6469-4348-8C57-9C7F398B7DD8}" presName="compNode" presStyleCnt="0"/>
      <dgm:spPr/>
    </dgm:pt>
    <dgm:pt modelId="{1A14FF2D-4097-4252-907D-C619A27415D3}" type="pres">
      <dgm:prSet presAssocID="{38487379-6469-4348-8C57-9C7F398B7DD8}" presName="iconBgRect" presStyleLbl="bgShp" presStyleIdx="1" presStyleCnt="4"/>
      <dgm:spPr/>
    </dgm:pt>
    <dgm:pt modelId="{907B688D-D156-4E5F-B6E9-9024E6F02C3E}" type="pres">
      <dgm:prSet presAssocID="{38487379-6469-4348-8C57-9C7F398B7DD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18549A97-2BDE-4ABC-A70E-10B4D785860B}" type="pres">
      <dgm:prSet presAssocID="{38487379-6469-4348-8C57-9C7F398B7DD8}" presName="spaceRect" presStyleCnt="0"/>
      <dgm:spPr/>
    </dgm:pt>
    <dgm:pt modelId="{CBC04A9E-4E9A-40D2-9F59-BBC3A1322074}" type="pres">
      <dgm:prSet presAssocID="{38487379-6469-4348-8C57-9C7F398B7DD8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034BDF6-D349-4279-A463-4DD502AA722F}" type="pres">
      <dgm:prSet presAssocID="{28C7CC95-6B9A-43DA-A9C4-4F9C9E2BEDF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0BF54FD-FBE9-419B-BB4C-48DC3DF7586E}" type="pres">
      <dgm:prSet presAssocID="{3C3833DB-D07C-4D29-91FE-738A4BC5CC13}" presName="compNode" presStyleCnt="0"/>
      <dgm:spPr/>
    </dgm:pt>
    <dgm:pt modelId="{B7BF5EC7-6E79-4EDA-ACCD-B0F7CAEA2BF1}" type="pres">
      <dgm:prSet presAssocID="{3C3833DB-D07C-4D29-91FE-738A4BC5CC13}" presName="iconBgRect" presStyleLbl="bgShp" presStyleIdx="2" presStyleCnt="4"/>
      <dgm:spPr/>
    </dgm:pt>
    <dgm:pt modelId="{992090C5-3AC3-479E-96F1-E3CE6BDB68F7}" type="pres">
      <dgm:prSet presAssocID="{3C3833DB-D07C-4D29-91FE-738A4BC5CC1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FEB46D8B-4898-48FF-861D-B5F20CDFFFB4}" type="pres">
      <dgm:prSet presAssocID="{3C3833DB-D07C-4D29-91FE-738A4BC5CC13}" presName="spaceRect" presStyleCnt="0"/>
      <dgm:spPr/>
    </dgm:pt>
    <dgm:pt modelId="{722860F9-66B9-4E8B-9DB9-2C3953A560B8}" type="pres">
      <dgm:prSet presAssocID="{3C3833DB-D07C-4D29-91FE-738A4BC5CC13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8432EBC-12A1-45B1-9250-657E40F15DDF}" type="pres">
      <dgm:prSet presAssocID="{0E7CAC22-0BA2-4C94-9A2F-F18480EB7B5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912352D-4FF4-49DD-A02B-5CEB586B6AC2}" type="pres">
      <dgm:prSet presAssocID="{32A8892E-B105-4C9A-AF52-5031526CF7EF}" presName="compNode" presStyleCnt="0"/>
      <dgm:spPr/>
    </dgm:pt>
    <dgm:pt modelId="{5F7395EB-4944-432A-83BC-2F6A30DBBF64}" type="pres">
      <dgm:prSet presAssocID="{32A8892E-B105-4C9A-AF52-5031526CF7EF}" presName="iconBgRect" presStyleLbl="bgShp" presStyleIdx="3" presStyleCnt="4"/>
      <dgm:spPr/>
    </dgm:pt>
    <dgm:pt modelId="{CE17EB2E-5B7C-4297-BC58-944D8E20C8F1}" type="pres">
      <dgm:prSet presAssocID="{32A8892E-B105-4C9A-AF52-5031526CF7E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atre"/>
        </a:ext>
      </dgm:extLst>
    </dgm:pt>
    <dgm:pt modelId="{A6CDD7C4-6782-4A2A-BF4E-22A82DB45DDA}" type="pres">
      <dgm:prSet presAssocID="{32A8892E-B105-4C9A-AF52-5031526CF7EF}" presName="spaceRect" presStyleCnt="0"/>
      <dgm:spPr/>
    </dgm:pt>
    <dgm:pt modelId="{51A12E5A-A408-4173-9FB9-B854356AB70A}" type="pres">
      <dgm:prSet presAssocID="{32A8892E-B105-4C9A-AF52-5031526CF7EF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CA16B6-36C6-8540-9F40-81495011E5FB}" type="presOf" srcId="{28C7CC95-6B9A-43DA-A9C4-4F9C9E2BEDFA}" destId="{6034BDF6-D349-4279-A463-4DD502AA722F}" srcOrd="0" destOrd="0" presId="urn:microsoft.com/office/officeart/2018/2/layout/IconCircleList"/>
    <dgm:cxn modelId="{6AA42B7A-D79F-8445-AC13-66005E4450B6}" type="presOf" srcId="{3C3833DB-D07C-4D29-91FE-738A4BC5CC13}" destId="{722860F9-66B9-4E8B-9DB9-2C3953A560B8}" srcOrd="0" destOrd="0" presId="urn:microsoft.com/office/officeart/2018/2/layout/IconCircleList"/>
    <dgm:cxn modelId="{F1A26BB3-3F20-354C-94A9-BAB13BD36A3F}" type="presOf" srcId="{38487379-6469-4348-8C57-9C7F398B7DD8}" destId="{CBC04A9E-4E9A-40D2-9F59-BBC3A1322074}" srcOrd="0" destOrd="0" presId="urn:microsoft.com/office/officeart/2018/2/layout/IconCircleList"/>
    <dgm:cxn modelId="{064C67BA-832B-4C84-9CDE-B63BEFA19646}" srcId="{0AD076FD-EC55-4A94-B793-B1EB0DAF3C1B}" destId="{96F738D2-A3AA-40B9-9CA2-208F491C05CB}" srcOrd="0" destOrd="0" parTransId="{E6409DE8-62AC-478A-BFA3-4AFCBB6C119D}" sibTransId="{B675B250-CB60-4AAD-A5A7-1B58F2203CA7}"/>
    <dgm:cxn modelId="{62A58AA3-746C-488C-8904-3BB3236BF859}" srcId="{0AD076FD-EC55-4A94-B793-B1EB0DAF3C1B}" destId="{32A8892E-B105-4C9A-AF52-5031526CF7EF}" srcOrd="3" destOrd="0" parTransId="{4698B849-53DC-4DE9-ACAB-8BD5F3AEE9C1}" sibTransId="{808DF44B-0185-4978-8D6E-D443547D6EB0}"/>
    <dgm:cxn modelId="{E12F9BB8-BF22-8343-A75F-4D776F798779}" type="presOf" srcId="{0E7CAC22-0BA2-4C94-9A2F-F18480EB7B55}" destId="{58432EBC-12A1-45B1-9250-657E40F15DDF}" srcOrd="0" destOrd="0" presId="urn:microsoft.com/office/officeart/2018/2/layout/IconCircleList"/>
    <dgm:cxn modelId="{E272A627-8F58-6F4A-8D80-CAD0AF729D8F}" type="presOf" srcId="{32A8892E-B105-4C9A-AF52-5031526CF7EF}" destId="{51A12E5A-A408-4173-9FB9-B854356AB70A}" srcOrd="0" destOrd="0" presId="urn:microsoft.com/office/officeart/2018/2/layout/IconCircleList"/>
    <dgm:cxn modelId="{5FBADCBC-E4E9-B145-967E-B471869FBB11}" type="presOf" srcId="{B675B250-CB60-4AAD-A5A7-1B58F2203CA7}" destId="{0F82532D-2937-4CD9-B561-A3C3E23C9CCE}" srcOrd="0" destOrd="0" presId="urn:microsoft.com/office/officeart/2018/2/layout/IconCircleList"/>
    <dgm:cxn modelId="{A80DF2DA-EEA0-4ADB-B46D-9DB5E744F132}" srcId="{0AD076FD-EC55-4A94-B793-B1EB0DAF3C1B}" destId="{38487379-6469-4348-8C57-9C7F398B7DD8}" srcOrd="1" destOrd="0" parTransId="{DE9EE0C8-156F-48A2-B874-02F3D3843874}" sibTransId="{28C7CC95-6B9A-43DA-A9C4-4F9C9E2BEDFA}"/>
    <dgm:cxn modelId="{23A90E62-3C7F-0B44-B4DC-B3F635CF582C}" type="presOf" srcId="{96F738D2-A3AA-40B9-9CA2-208F491C05CB}" destId="{B05C32AF-DD7E-4B8C-BA1E-A24A55A31AF0}" srcOrd="0" destOrd="0" presId="urn:microsoft.com/office/officeart/2018/2/layout/IconCircleList"/>
    <dgm:cxn modelId="{D5BE28F4-23CB-4EAD-B3D1-15F65BD1D56A}" srcId="{0AD076FD-EC55-4A94-B793-B1EB0DAF3C1B}" destId="{3C3833DB-D07C-4D29-91FE-738A4BC5CC13}" srcOrd="2" destOrd="0" parTransId="{5E4D91CB-82FD-4659-BC3C-D52B31A494EC}" sibTransId="{0E7CAC22-0BA2-4C94-9A2F-F18480EB7B55}"/>
    <dgm:cxn modelId="{91228D61-2651-BD45-9E5D-94E04F44DBBF}" type="presOf" srcId="{0AD076FD-EC55-4A94-B793-B1EB0DAF3C1B}" destId="{E82D37AF-1798-4678-930F-180AB7A48F9C}" srcOrd="0" destOrd="0" presId="urn:microsoft.com/office/officeart/2018/2/layout/IconCircleList"/>
    <dgm:cxn modelId="{54837B1A-BABF-A747-9C36-6AC4D7F74819}" type="presParOf" srcId="{E82D37AF-1798-4678-930F-180AB7A48F9C}" destId="{1FBEA635-451E-4B56-80F5-197F043DF0F3}" srcOrd="0" destOrd="0" presId="urn:microsoft.com/office/officeart/2018/2/layout/IconCircleList"/>
    <dgm:cxn modelId="{13BC57C1-B55D-5E4D-9493-64EC74C8A34E}" type="presParOf" srcId="{1FBEA635-451E-4B56-80F5-197F043DF0F3}" destId="{3CEADD04-4177-4CB5-BA22-B69BD89B679D}" srcOrd="0" destOrd="0" presId="urn:microsoft.com/office/officeart/2018/2/layout/IconCircleList"/>
    <dgm:cxn modelId="{3A73C005-5CE3-4C4B-922A-3D922BE58869}" type="presParOf" srcId="{3CEADD04-4177-4CB5-BA22-B69BD89B679D}" destId="{1154BADE-B86A-464D-B8B9-35C2AB204F52}" srcOrd="0" destOrd="0" presId="urn:microsoft.com/office/officeart/2018/2/layout/IconCircleList"/>
    <dgm:cxn modelId="{619944C7-6B77-6947-914B-A9571D11A6A1}" type="presParOf" srcId="{3CEADD04-4177-4CB5-BA22-B69BD89B679D}" destId="{E2F31427-C58C-416A-99AB-2EDF17F93005}" srcOrd="1" destOrd="0" presId="urn:microsoft.com/office/officeart/2018/2/layout/IconCircleList"/>
    <dgm:cxn modelId="{E7899D03-92BF-0542-A048-9340B6E8DF57}" type="presParOf" srcId="{3CEADD04-4177-4CB5-BA22-B69BD89B679D}" destId="{FB06ECEA-F5B0-4604-9C68-AC9212A941C9}" srcOrd="2" destOrd="0" presId="urn:microsoft.com/office/officeart/2018/2/layout/IconCircleList"/>
    <dgm:cxn modelId="{64B66616-6143-4642-8E39-69E2C2F4D637}" type="presParOf" srcId="{3CEADD04-4177-4CB5-BA22-B69BD89B679D}" destId="{B05C32AF-DD7E-4B8C-BA1E-A24A55A31AF0}" srcOrd="3" destOrd="0" presId="urn:microsoft.com/office/officeart/2018/2/layout/IconCircleList"/>
    <dgm:cxn modelId="{640BB39A-35E7-AC40-9479-389A4E4746F2}" type="presParOf" srcId="{1FBEA635-451E-4B56-80F5-197F043DF0F3}" destId="{0F82532D-2937-4CD9-B561-A3C3E23C9CCE}" srcOrd="1" destOrd="0" presId="urn:microsoft.com/office/officeart/2018/2/layout/IconCircleList"/>
    <dgm:cxn modelId="{9CA62DE3-95A1-504A-8ED0-976CAB1E4CCB}" type="presParOf" srcId="{1FBEA635-451E-4B56-80F5-197F043DF0F3}" destId="{0C4CF3E8-0F43-40DA-9D43-5FA41B3BA411}" srcOrd="2" destOrd="0" presId="urn:microsoft.com/office/officeart/2018/2/layout/IconCircleList"/>
    <dgm:cxn modelId="{1A4A7F84-03D8-474D-A2D4-BC948339098C}" type="presParOf" srcId="{0C4CF3E8-0F43-40DA-9D43-5FA41B3BA411}" destId="{1A14FF2D-4097-4252-907D-C619A27415D3}" srcOrd="0" destOrd="0" presId="urn:microsoft.com/office/officeart/2018/2/layout/IconCircleList"/>
    <dgm:cxn modelId="{E4384426-EFCC-824D-A217-47119BAF17B5}" type="presParOf" srcId="{0C4CF3E8-0F43-40DA-9D43-5FA41B3BA411}" destId="{907B688D-D156-4E5F-B6E9-9024E6F02C3E}" srcOrd="1" destOrd="0" presId="urn:microsoft.com/office/officeart/2018/2/layout/IconCircleList"/>
    <dgm:cxn modelId="{51C0C134-E4D0-BF4D-A1A5-BD1192380362}" type="presParOf" srcId="{0C4CF3E8-0F43-40DA-9D43-5FA41B3BA411}" destId="{18549A97-2BDE-4ABC-A70E-10B4D785860B}" srcOrd="2" destOrd="0" presId="urn:microsoft.com/office/officeart/2018/2/layout/IconCircleList"/>
    <dgm:cxn modelId="{8BAE42F1-DC33-8D46-B679-5216E5272CA1}" type="presParOf" srcId="{0C4CF3E8-0F43-40DA-9D43-5FA41B3BA411}" destId="{CBC04A9E-4E9A-40D2-9F59-BBC3A1322074}" srcOrd="3" destOrd="0" presId="urn:microsoft.com/office/officeart/2018/2/layout/IconCircleList"/>
    <dgm:cxn modelId="{D2E704F3-328A-4546-BBF7-C8A2D8294496}" type="presParOf" srcId="{1FBEA635-451E-4B56-80F5-197F043DF0F3}" destId="{6034BDF6-D349-4279-A463-4DD502AA722F}" srcOrd="3" destOrd="0" presId="urn:microsoft.com/office/officeart/2018/2/layout/IconCircleList"/>
    <dgm:cxn modelId="{17E6C88E-3BB1-494A-864F-F34ECD031A3F}" type="presParOf" srcId="{1FBEA635-451E-4B56-80F5-197F043DF0F3}" destId="{80BF54FD-FBE9-419B-BB4C-48DC3DF7586E}" srcOrd="4" destOrd="0" presId="urn:microsoft.com/office/officeart/2018/2/layout/IconCircleList"/>
    <dgm:cxn modelId="{255B7B96-0B4C-DA46-80C6-7D16E566E8A5}" type="presParOf" srcId="{80BF54FD-FBE9-419B-BB4C-48DC3DF7586E}" destId="{B7BF5EC7-6E79-4EDA-ACCD-B0F7CAEA2BF1}" srcOrd="0" destOrd="0" presId="urn:microsoft.com/office/officeart/2018/2/layout/IconCircleList"/>
    <dgm:cxn modelId="{B6B11172-86B3-834D-B2F5-81CBAD379CEF}" type="presParOf" srcId="{80BF54FD-FBE9-419B-BB4C-48DC3DF7586E}" destId="{992090C5-3AC3-479E-96F1-E3CE6BDB68F7}" srcOrd="1" destOrd="0" presId="urn:microsoft.com/office/officeart/2018/2/layout/IconCircleList"/>
    <dgm:cxn modelId="{ED5337FD-1180-5542-818C-5A55587D5B36}" type="presParOf" srcId="{80BF54FD-FBE9-419B-BB4C-48DC3DF7586E}" destId="{FEB46D8B-4898-48FF-861D-B5F20CDFFFB4}" srcOrd="2" destOrd="0" presId="urn:microsoft.com/office/officeart/2018/2/layout/IconCircleList"/>
    <dgm:cxn modelId="{89DC0849-23ED-DD4A-A6D4-7B74AA373B2A}" type="presParOf" srcId="{80BF54FD-FBE9-419B-BB4C-48DC3DF7586E}" destId="{722860F9-66B9-4E8B-9DB9-2C3953A560B8}" srcOrd="3" destOrd="0" presId="urn:microsoft.com/office/officeart/2018/2/layout/IconCircleList"/>
    <dgm:cxn modelId="{82283750-700A-8149-9419-3D6492ABA600}" type="presParOf" srcId="{1FBEA635-451E-4B56-80F5-197F043DF0F3}" destId="{58432EBC-12A1-45B1-9250-657E40F15DDF}" srcOrd="5" destOrd="0" presId="urn:microsoft.com/office/officeart/2018/2/layout/IconCircleList"/>
    <dgm:cxn modelId="{ABCFEA41-9778-A848-A3F2-FF3F6FF0BA93}" type="presParOf" srcId="{1FBEA635-451E-4B56-80F5-197F043DF0F3}" destId="{C912352D-4FF4-49DD-A02B-5CEB586B6AC2}" srcOrd="6" destOrd="0" presId="urn:microsoft.com/office/officeart/2018/2/layout/IconCircleList"/>
    <dgm:cxn modelId="{97BB1D91-35D5-754B-B8EF-BC23391BC009}" type="presParOf" srcId="{C912352D-4FF4-49DD-A02B-5CEB586B6AC2}" destId="{5F7395EB-4944-432A-83BC-2F6A30DBBF64}" srcOrd="0" destOrd="0" presId="urn:microsoft.com/office/officeart/2018/2/layout/IconCircleList"/>
    <dgm:cxn modelId="{E5B9DB1C-1131-4646-9C09-078A80394F75}" type="presParOf" srcId="{C912352D-4FF4-49DD-A02B-5CEB586B6AC2}" destId="{CE17EB2E-5B7C-4297-BC58-944D8E20C8F1}" srcOrd="1" destOrd="0" presId="urn:microsoft.com/office/officeart/2018/2/layout/IconCircleList"/>
    <dgm:cxn modelId="{5A5A41AE-4B4E-2949-BEC8-21FDE8801415}" type="presParOf" srcId="{C912352D-4FF4-49DD-A02B-5CEB586B6AC2}" destId="{A6CDD7C4-6782-4A2A-BF4E-22A82DB45DDA}" srcOrd="2" destOrd="0" presId="urn:microsoft.com/office/officeart/2018/2/layout/IconCircleList"/>
    <dgm:cxn modelId="{6145047B-F073-4243-B3E2-34E1DDD148BB}" type="presParOf" srcId="{C912352D-4FF4-49DD-A02B-5CEB586B6AC2}" destId="{51A12E5A-A408-4173-9FB9-B854356AB70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8A43B-748C-4B4E-B4C4-E78031D35D83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08A96-B584-4A58-82B7-BE6E5DFE47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8A96-B584-4A58-82B7-BE6E5DFE47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8A96-B584-4A58-82B7-BE6E5DFE47E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8A96-B584-4A58-82B7-BE6E5DFE47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8A96-B584-4A58-82B7-BE6E5DFE47E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8A96-B584-4A58-82B7-BE6E5DFE47E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8A96-B584-4A58-82B7-BE6E5DFE47E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8A96-B584-4A58-82B7-BE6E5DFE47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8A96-B584-4A58-82B7-BE6E5DFE47E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8A96-B584-4A58-82B7-BE6E5DFE47E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8A96-B584-4A58-82B7-BE6E5DFE47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8A96-B584-4A58-82B7-BE6E5DFE47E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8A96-B584-4A58-82B7-BE6E5DFE47E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8A96-B584-4A58-82B7-BE6E5DFE47E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08A96-B584-4A58-82B7-BE6E5DFE47E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647C0-67EF-8046-ACD5-1460B6AF9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EFB0CE-1F6C-EB46-B746-1B2CCE63D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24E374-4429-3849-9389-8632E6E28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629E-6C36-47B9-8532-A079A3EAC278}" type="datetimeFigureOut">
              <a:rPr lang="en-TT" smtClean="0"/>
              <a:pPr/>
              <a:t>15/07/2020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2E10E1-9264-DF4A-8CBB-9BD7D8B7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ABCF52-D501-2646-A007-FFEA1488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C471-E92A-4232-ADC8-E25202637A62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24098790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0D3D61-D624-6740-80B0-7F2809512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631F82-2506-7B4C-BD92-90BF05E50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2DABC8-F32B-A04F-A9FF-8878F36E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629E-6C36-47B9-8532-A079A3EAC278}" type="datetimeFigureOut">
              <a:rPr lang="en-TT" smtClean="0"/>
              <a:pPr/>
              <a:t>15/07/2020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78DF3C-E209-B843-961E-95A69A969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E78B5A-864C-F04D-96A6-75849DE1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C471-E92A-4232-ADC8-E25202637A62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79904413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2F1D2D3-80C9-3C47-97EF-AAFE24E46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697C00-C214-FE4C-8474-DA5DFB3EC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B64004-4B40-5747-8453-FA57D546F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629E-6C36-47B9-8532-A079A3EAC278}" type="datetimeFigureOut">
              <a:rPr lang="en-TT" smtClean="0"/>
              <a:pPr/>
              <a:t>15/07/2020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A54F84-D4E5-254C-91B1-FD5A4C74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C89EAE-76C8-7F4F-88F5-D375A172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C471-E92A-4232-ADC8-E25202637A62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625552673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17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320360-1F6B-9147-A1AB-9DEE02C9C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9701DF-AAEC-F343-BFB6-98B14D265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520831-B2FF-F44D-A04E-14A282A70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629E-6C36-47B9-8532-A079A3EAC278}" type="datetimeFigureOut">
              <a:rPr lang="en-TT" smtClean="0"/>
              <a:pPr/>
              <a:t>15/07/2020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1D3D10-EE7F-624E-AB4A-580FDB2B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7B7F8E-5270-1D4E-8FD7-D9EA3DDF5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C471-E92A-4232-ADC8-E25202637A62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75700399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50444-92FA-4749-B659-7BE0FBC19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29797B-EF2F-6644-9BA1-BD5C93EB9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D4B425-3DEA-6545-9D64-ABEC1F60D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629E-6C36-47B9-8532-A079A3EAC278}" type="datetimeFigureOut">
              <a:rPr lang="en-TT" smtClean="0"/>
              <a:pPr/>
              <a:t>15/07/2020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324C59-D94A-3448-9BE3-E958E3A2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124A92-7427-4B45-8488-38059312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C471-E92A-4232-ADC8-E25202637A62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59795741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91EE7-924D-5D46-B5AB-24C05F5C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D39A6B-7437-8E4D-9DE0-BC67B6391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43A015-54E1-2844-9357-FDEF5CDD8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8ADE24-0A16-BB44-AC63-A2D9199B1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629E-6C36-47B9-8532-A079A3EAC278}" type="datetimeFigureOut">
              <a:rPr lang="en-TT" smtClean="0"/>
              <a:pPr/>
              <a:t>15/07/2020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9029E0-9358-314F-B9F4-C0EB0ECE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128A89-083F-8448-B269-9DCC9FB1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C471-E92A-4232-ADC8-E25202637A62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41926936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DE1B41-C138-954D-B31E-06EC8B2A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3E0DE7-CE08-0944-AA24-C72566336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A6DB4B-DE50-6944-A2D0-69708CAFC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7E9C65D-DB86-2B4F-AB8F-7CD920B26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DC040F0-1424-7F41-A996-A3FF8A25B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2A596A-5A3B-1248-B0FA-92159259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629E-6C36-47B9-8532-A079A3EAC278}" type="datetimeFigureOut">
              <a:rPr lang="en-TT" smtClean="0"/>
              <a:pPr/>
              <a:t>15/07/2020</a:t>
            </a:fld>
            <a:endParaRPr lang="en-T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EAE956B-A99F-8C41-8AB5-A51A0B0C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89B116F-F532-BC4B-AB8F-371254D8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C471-E92A-4232-ADC8-E25202637A62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39739812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F2982B-1939-FB4B-96EE-06905BEEA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813CD4-04D9-7F47-A81A-C5D6EE86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629E-6C36-47B9-8532-A079A3EAC278}" type="datetimeFigureOut">
              <a:rPr lang="en-TT" smtClean="0"/>
              <a:pPr/>
              <a:t>15/07/2020</a:t>
            </a:fld>
            <a:endParaRPr lang="en-T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534A80-E985-3B40-BB94-5B0B6BB4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0F8C9-01F1-4346-BDBD-D84CFDBA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C471-E92A-4232-ADC8-E25202637A62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8019525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9A1190F-8B43-3E42-A758-251C8C8BC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629E-6C36-47B9-8532-A079A3EAC278}" type="datetimeFigureOut">
              <a:rPr lang="en-TT" smtClean="0"/>
              <a:pPr/>
              <a:t>15/07/2020</a:t>
            </a:fld>
            <a:endParaRPr lang="en-T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2137852-F5CA-704D-82E5-703D7181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071223-515D-7940-943B-91160798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C471-E92A-4232-ADC8-E25202637A62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25462176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C45DBA-57CB-8741-8C2E-30EF403D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DE7035-32E3-674D-86A5-71240EE9B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32C76D-AF0F-B348-AFB7-0617C8ABF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93281F-DF05-2343-9FB2-1F9B884C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629E-6C36-47B9-8532-A079A3EAC278}" type="datetimeFigureOut">
              <a:rPr lang="en-TT" smtClean="0"/>
              <a:pPr/>
              <a:t>15/07/2020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D349CF-1BE3-7645-BEE7-C6B616E0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BE2C0D-7DB1-7145-82F5-CA0D01D15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C471-E92A-4232-ADC8-E25202637A62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45144275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0D9F3-DA56-0B4E-AC4A-518D9371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820F5A7-6021-CD48-9AED-3F55B4889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E1954A-005E-994E-883E-DDD8F816D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7C0EE3-F18F-E74F-BB38-DA59AF122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629E-6C36-47B9-8532-A079A3EAC278}" type="datetimeFigureOut">
              <a:rPr lang="en-TT" smtClean="0"/>
              <a:pPr/>
              <a:t>15/07/2020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AC8D4E-CE70-5D4E-BD00-E288BD62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491C44-0512-4C47-A2BB-D3BF5B01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C471-E92A-4232-ADC8-E25202637A62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93394418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F731CA6-EC90-B94B-8B3B-945E7DD91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DC7D40-E2D5-1144-852C-FB19B1AC1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9A89A0-B33F-814C-8FD5-C52649C69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A629E-6C36-47B9-8532-A079A3EAC278}" type="datetimeFigureOut">
              <a:rPr lang="en-TT" smtClean="0"/>
              <a:pPr/>
              <a:t>15/07/2020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28EF89-491F-9140-9156-E202736DF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266E93-80BA-9B4E-8325-6B08E79D2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2C471-E92A-4232-ADC8-E25202637A62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2870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ransition>
    <p:wipe dir="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Science-symbol-2.sv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meeting-relationship-business-1020178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.wikipedia.org/wiki/Charing_Cross_Music_Hal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thecollaboratory.wikidot.com/2013-philosophy-of-thought-logi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ank-you-text-message-note-394180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936" y="1412775"/>
            <a:ext cx="4300644" cy="232996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900" b="1" dirty="0">
                <a:latin typeface="Algerian" pitchFamily="82" charset="77"/>
              </a:rPr>
              <a:t>Fyzabad Anglican Secondary School</a:t>
            </a:r>
            <a:r>
              <a:rPr lang="en-US" sz="2900" dirty="0"/>
              <a:t/>
            </a:r>
            <a:br>
              <a:rPr lang="en-US" sz="2900" dirty="0"/>
            </a:br>
            <a:r>
              <a:rPr lang="en-US" sz="2900" dirty="0"/>
              <a:t/>
            </a:r>
            <a:br>
              <a:rPr lang="en-US" sz="2900" dirty="0"/>
            </a:br>
            <a:r>
              <a:rPr lang="en-US" sz="2900" b="1" dirty="0">
                <a:latin typeface="Algerian" pitchFamily="82" charset="0"/>
              </a:rPr>
              <a:t>Form 3 A time of transition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0874" y="3861048"/>
            <a:ext cx="3786400" cy="120592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700" b="1" dirty="0"/>
              <a:t>Subject Choice and Career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700" b="1" dirty="0"/>
              <a:t>Information Session For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700" b="1" dirty="0"/>
              <a:t> Students and Parents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6EB59A0-C4FF-A54C-87D5-3C2C2D49B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580" y="1046130"/>
            <a:ext cx="3583770" cy="3565851"/>
          </a:xfrm>
          <a:prstGeom prst="rect">
            <a:avLst/>
          </a:prstGeom>
        </p:spPr>
      </p:pic>
      <p:sp>
        <p:nvSpPr>
          <p:cNvPr id="85" name="Freeform: Shape 76">
            <a:extLst>
              <a:ext uri="{FF2B5EF4-FFF2-40B4-BE49-F238E27FC236}">
                <a16:creationId xmlns:a16="http://schemas.microsoft.com/office/drawing/2014/main" xmlns="" id="{2A1752FF-9082-4C5E-A9E2-E0BA20BA08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4581114" y="5292510"/>
            <a:ext cx="4562886" cy="1565491"/>
          </a:xfrm>
          <a:custGeom>
            <a:avLst/>
            <a:gdLst>
              <a:gd name="connsiteX0" fmla="*/ 0 w 6083848"/>
              <a:gd name="connsiteY0" fmla="*/ 1565491 h 1565491"/>
              <a:gd name="connsiteX1" fmla="*/ 6083848 w 6083848"/>
              <a:gd name="connsiteY1" fmla="*/ 1565491 h 1565491"/>
              <a:gd name="connsiteX2" fmla="*/ 6083848 w 6083848"/>
              <a:gd name="connsiteY2" fmla="*/ 0 h 1565491"/>
              <a:gd name="connsiteX3" fmla="*/ 1692132 w 6083848"/>
              <a:gd name="connsiteY3" fmla="*/ 0 h 1565491"/>
              <a:gd name="connsiteX4" fmla="*/ 1186806 w 6083848"/>
              <a:gd name="connsiteY4" fmla="*/ 0 h 1565491"/>
              <a:gd name="connsiteX5" fmla="*/ 1186070 w 6083848"/>
              <a:gd name="connsiteY5" fmla="*/ 1591 h 1565491"/>
              <a:gd name="connsiteX6" fmla="*/ 724290 w 6083848"/>
              <a:gd name="connsiteY6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3848" h="1565491">
                <a:moveTo>
                  <a:pt x="0" y="1565491"/>
                </a:moveTo>
                <a:lnTo>
                  <a:pt x="6083848" y="1565491"/>
                </a:lnTo>
                <a:lnTo>
                  <a:pt x="6083848" y="0"/>
                </a:lnTo>
                <a:lnTo>
                  <a:pt x="1692132" y="0"/>
                </a:lnTo>
                <a:lnTo>
                  <a:pt x="1186806" y="0"/>
                </a:lnTo>
                <a:lnTo>
                  <a:pt x="1186070" y="1591"/>
                </a:lnTo>
                <a:lnTo>
                  <a:pt x="724290" y="15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Freeform: Shape 78">
            <a:extLst>
              <a:ext uri="{FF2B5EF4-FFF2-40B4-BE49-F238E27FC236}">
                <a16:creationId xmlns:a16="http://schemas.microsoft.com/office/drawing/2014/main" xmlns="" id="{B8995233-A3DC-41BB-B52D-79B8822B8B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5292509"/>
            <a:ext cx="5003011" cy="1565491"/>
          </a:xfrm>
          <a:custGeom>
            <a:avLst/>
            <a:gdLst>
              <a:gd name="connsiteX0" fmla="*/ 0 w 6670682"/>
              <a:gd name="connsiteY0" fmla="*/ 1565491 h 1565491"/>
              <a:gd name="connsiteX1" fmla="*/ 526312 w 6670682"/>
              <a:gd name="connsiteY1" fmla="*/ 1565491 h 1565491"/>
              <a:gd name="connsiteX2" fmla="*/ 5419344 w 6670682"/>
              <a:gd name="connsiteY2" fmla="*/ 1565491 h 1565491"/>
              <a:gd name="connsiteX3" fmla="*/ 5945656 w 6670682"/>
              <a:gd name="connsiteY3" fmla="*/ 1565491 h 1565491"/>
              <a:gd name="connsiteX4" fmla="*/ 6670682 w 6670682"/>
              <a:gd name="connsiteY4" fmla="*/ 0 h 1565491"/>
              <a:gd name="connsiteX5" fmla="*/ 6144370 w 6670682"/>
              <a:gd name="connsiteY5" fmla="*/ 0 h 1565491"/>
              <a:gd name="connsiteX6" fmla="*/ 526312 w 6670682"/>
              <a:gd name="connsiteY6" fmla="*/ 0 h 1565491"/>
              <a:gd name="connsiteX7" fmla="*/ 0 w 6670682"/>
              <a:gd name="connsiteY7" fmla="*/ 0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70682" h="1565491">
                <a:moveTo>
                  <a:pt x="0" y="1565491"/>
                </a:moveTo>
                <a:lnTo>
                  <a:pt x="526312" y="1565491"/>
                </a:lnTo>
                <a:lnTo>
                  <a:pt x="5419344" y="1565491"/>
                </a:lnTo>
                <a:lnTo>
                  <a:pt x="5945656" y="1565491"/>
                </a:lnTo>
                <a:lnTo>
                  <a:pt x="6670682" y="0"/>
                </a:lnTo>
                <a:lnTo>
                  <a:pt x="6144370" y="0"/>
                </a:lnTo>
                <a:lnTo>
                  <a:pt x="526312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1682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3C275E9-D055-4B04-A385-E9EA65928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779" r="37668" b="-1"/>
          <a:stretch/>
        </p:blipFill>
        <p:spPr>
          <a:xfrm>
            <a:off x="-1" y="857257"/>
            <a:ext cx="3280160" cy="5143493"/>
          </a:xfrm>
          <a:prstGeom prst="rect">
            <a:avLst/>
          </a:prstGeom>
        </p:spPr>
      </p:pic>
      <p:sp>
        <p:nvSpPr>
          <p:cNvPr id="39" name="Text Placeholder 3">
            <a:extLst>
              <a:ext uri="{FF2B5EF4-FFF2-40B4-BE49-F238E27FC236}">
                <a16:creationId xmlns:a16="http://schemas.microsoft.com/office/drawing/2014/main" xmlns="" id="{C9DB09EB-355B-4B9E-861C-5C194D617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29754" y="1402940"/>
            <a:ext cx="5252208" cy="4062029"/>
          </a:xfrm>
        </p:spPr>
        <p:txBody>
          <a:bodyPr vert="horz" lIns="68580" tIns="34290" rIns="68580" bIns="34290" rtlCol="0">
            <a:normAutofit fontScale="92500" lnSpcReduction="10000"/>
          </a:bodyPr>
          <a:lstStyle/>
          <a:p>
            <a:pPr algn="just">
              <a:lnSpc>
                <a:spcPct val="94000"/>
              </a:lnSpc>
              <a:spcAft>
                <a:spcPts val="150"/>
              </a:spcAft>
            </a:pPr>
            <a:r>
              <a:rPr lang="en-TT" altLang="en-US" sz="2100" dirty="0"/>
              <a:t>These are things that peek your attention. It’s </a:t>
            </a:r>
            <a:r>
              <a:rPr lang="en-US" altLang="en-US" sz="2100" dirty="0"/>
              <a:t>the feeling of wanting to know or learn about something or someone… </a:t>
            </a:r>
          </a:p>
          <a:p>
            <a:pPr marL="288036" indent="-288036" algn="just">
              <a:lnSpc>
                <a:spcPct val="94000"/>
              </a:lnSpc>
              <a:spcAft>
                <a:spcPts val="150"/>
              </a:spcAft>
              <a:buFont typeface="Arial" panose="020B0604020202020204" pitchFamily="34" charset="0"/>
              <a:buChar char="•"/>
            </a:pPr>
            <a:endParaRPr lang="en-US" altLang="en-US" sz="2100" dirty="0"/>
          </a:p>
          <a:p>
            <a:pPr algn="just">
              <a:lnSpc>
                <a:spcPct val="94000"/>
              </a:lnSpc>
              <a:spcAft>
                <a:spcPts val="150"/>
              </a:spcAft>
            </a:pPr>
            <a:r>
              <a:rPr lang="en-US" altLang="en-US" sz="2100" dirty="0"/>
              <a:t>People can be interested in a number of different things at any given point in time. Interests can also change over time. </a:t>
            </a:r>
          </a:p>
          <a:p>
            <a:pPr marL="288036" indent="-288036" algn="just">
              <a:lnSpc>
                <a:spcPct val="94000"/>
              </a:lnSpc>
              <a:spcAft>
                <a:spcPts val="150"/>
              </a:spcAft>
              <a:buFont typeface="Arial" panose="020B0604020202020204" pitchFamily="34" charset="0"/>
              <a:buChar char="•"/>
            </a:pPr>
            <a:endParaRPr lang="en-US" altLang="en-US" sz="2100" b="1" u="sng" dirty="0"/>
          </a:p>
          <a:p>
            <a:pPr algn="just">
              <a:lnSpc>
                <a:spcPct val="94000"/>
              </a:lnSpc>
              <a:spcAft>
                <a:spcPts val="150"/>
              </a:spcAft>
            </a:pPr>
            <a:r>
              <a:rPr lang="en-US" sz="2100" b="1" u="sng" dirty="0"/>
              <a:t>Interests </a:t>
            </a:r>
            <a:r>
              <a:rPr lang="en-US" sz="2100" dirty="0"/>
              <a:t>are those activities you do for fun or enjoy, including what you like </a:t>
            </a:r>
            <a:r>
              <a:rPr lang="en-US" sz="2100" b="1" dirty="0">
                <a:solidFill>
                  <a:srgbClr val="00B050"/>
                </a:solidFill>
              </a:rPr>
              <a:t>to read</a:t>
            </a:r>
            <a:r>
              <a:rPr lang="en-US" sz="2100" b="1" dirty="0"/>
              <a:t>, </a:t>
            </a:r>
            <a:r>
              <a:rPr lang="en-US" sz="2100" b="1" dirty="0">
                <a:solidFill>
                  <a:srgbClr val="00B0F0"/>
                </a:solidFill>
              </a:rPr>
              <a:t>the TV shows and movies you like to watch</a:t>
            </a:r>
            <a:r>
              <a:rPr lang="en-US" sz="2100" b="1" dirty="0"/>
              <a:t>, </a:t>
            </a:r>
            <a:r>
              <a:rPr lang="en-US" sz="21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events you like to attend</a:t>
            </a:r>
            <a:r>
              <a:rPr lang="en-US" sz="2100" b="1" dirty="0"/>
              <a:t>, </a:t>
            </a:r>
            <a:r>
              <a:rPr lang="en-US" sz="2100" b="1" dirty="0">
                <a:solidFill>
                  <a:srgbClr val="7030A0"/>
                </a:solidFill>
              </a:rPr>
              <a:t>and the kind of people you admire and with whom you socialize .</a:t>
            </a:r>
            <a:endParaRPr lang="en-TT" sz="2100" b="1" dirty="0">
              <a:solidFill>
                <a:srgbClr val="7030A0"/>
              </a:solidFill>
            </a:endParaRPr>
          </a:p>
          <a:p>
            <a:pPr marL="288036" indent="-288036">
              <a:lnSpc>
                <a:spcPct val="94000"/>
              </a:lnSpc>
              <a:spcAft>
                <a:spcPts val="150"/>
              </a:spcAft>
              <a:buFont typeface="Arial" panose="020B0604020202020204" pitchFamily="34" charset="0"/>
              <a:buChar char="•"/>
            </a:pPr>
            <a:endParaRPr lang="en-TT" altLang="en-US" sz="2100" dirty="0"/>
          </a:p>
          <a:p>
            <a:pPr marL="288036" indent="-288036">
              <a:lnSpc>
                <a:spcPct val="94000"/>
              </a:lnSpc>
              <a:spcAft>
                <a:spcPts val="150"/>
              </a:spcAft>
            </a:pPr>
            <a:endParaRPr lang="en-US" altLang="en-US" dirty="0"/>
          </a:p>
          <a:p>
            <a:pPr marL="288036" indent="-288036">
              <a:lnSpc>
                <a:spcPct val="94000"/>
              </a:lnSpc>
              <a:spcAft>
                <a:spcPts val="150"/>
              </a:spcAft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2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6662">
        <p:split orient="vert"/>
      </p:transition>
    </mc:Choice>
    <mc:Fallback xmlns="">
      <p:transition spd="slow" advTm="4666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25CEB5-53EE-4F6D-919D-F8B999EF6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12449" y="1169540"/>
            <a:ext cx="4459512" cy="2593523"/>
          </a:xfrm>
        </p:spPr>
        <p:txBody>
          <a:bodyPr>
            <a:normAutofit/>
          </a:bodyPr>
          <a:lstStyle/>
          <a:p>
            <a:pPr algn="just"/>
            <a:r>
              <a:rPr lang="en-TT" altLang="en-US" sz="2100" dirty="0"/>
              <a:t>Values are concepts you hold strong to;  they help shape who you are. </a:t>
            </a:r>
          </a:p>
          <a:p>
            <a:pPr algn="just"/>
            <a:r>
              <a:rPr lang="en-US" altLang="en-US" sz="2100" dirty="0"/>
              <a:t>They are traits or life ideas you consider important or  have a high opinion of.  E.g. honesty, kindness, loyalty, truthfulness, religion, culture.</a:t>
            </a:r>
          </a:p>
          <a:p>
            <a:pPr marL="288036" indent="-288036" fontAlgn="base">
              <a:lnSpc>
                <a:spcPct val="94000"/>
              </a:lnSpc>
              <a:spcAft>
                <a:spcPts val="150"/>
              </a:spcAft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TT" alt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TT" alt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pic>
        <p:nvPicPr>
          <p:cNvPr id="10" name="Content Placeholder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3AC32E57-E3F7-46F1-9D4A-BE59C286C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364854"/>
            <a:ext cx="3959198" cy="4026067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7C0557B-1A3A-4672-B310-D315C6B05AB3}"/>
              </a:ext>
            </a:extLst>
          </p:cNvPr>
          <p:cNvSpPr txBox="1"/>
          <p:nvPr/>
        </p:nvSpPr>
        <p:spPr>
          <a:xfrm>
            <a:off x="4512449" y="3830414"/>
            <a:ext cx="4459512" cy="1939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36" indent="-288036" fontAlgn="base">
              <a:lnSpc>
                <a:spcPct val="94000"/>
              </a:lnSpc>
              <a:spcAft>
                <a:spcPts val="150"/>
              </a:spcAft>
            </a:pPr>
            <a:r>
              <a:rPr lang="en-US" sz="1500" b="1" u="sng" dirty="0"/>
              <a:t>Types of Values </a:t>
            </a:r>
          </a:p>
          <a:p>
            <a:pPr marL="288036" indent="-288036" fontAlgn="base">
              <a:lnSpc>
                <a:spcPct val="94000"/>
              </a:lnSpc>
              <a:spcAft>
                <a:spcPts val="150"/>
              </a:spcAft>
            </a:pPr>
            <a:endParaRPr lang="en-US" sz="1500" b="1" u="sng" dirty="0"/>
          </a:p>
          <a:p>
            <a:pPr marL="288036" algn="just" fontAlgn="base"/>
            <a:r>
              <a:rPr lang="en-US" sz="1500" b="1" dirty="0"/>
              <a:t>Intrinsic  -  </a:t>
            </a:r>
            <a:r>
              <a:rPr lang="en-US" sz="1500" dirty="0"/>
              <a:t>the work itself,  the work’s contribution  to society.</a:t>
            </a:r>
          </a:p>
          <a:p>
            <a:pPr marL="288036" fontAlgn="base"/>
            <a:endParaRPr lang="en-US" sz="1500" dirty="0"/>
          </a:p>
          <a:p>
            <a:pPr marL="288036" algn="just"/>
            <a:r>
              <a:rPr lang="en-US" sz="1500" b="1" dirty="0"/>
              <a:t>Extrinsic </a:t>
            </a:r>
            <a:r>
              <a:rPr lang="en-US" sz="1500" dirty="0"/>
              <a:t>– favorable conditions that accompany an occupation e.g. working conditions, salary etc. </a:t>
            </a:r>
          </a:p>
          <a:p>
            <a:endParaRPr lang="en-US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68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066">
        <p:fade/>
      </p:transition>
    </mc:Choice>
    <mc:Fallback xmlns="">
      <p:transition spd="med" advTm="590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DC353C8-1705-4AF6-8835-BFEF286AC9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3547" r="13547"/>
          <a:stretch>
            <a:fillRect/>
          </a:stretch>
        </p:blipFill>
        <p:spPr>
          <a:xfrm>
            <a:off x="770430" y="1273679"/>
            <a:ext cx="4751321" cy="41833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CE494F-EC07-40E1-8C3C-8DE193B04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2206" y="1954530"/>
            <a:ext cx="3000375" cy="3566161"/>
          </a:xfrm>
        </p:spPr>
        <p:txBody>
          <a:bodyPr vert="horz" lIns="68580" tIns="34290" rIns="68580" bIns="34290" rtlCol="0">
            <a:normAutofit fontScale="62500" lnSpcReduction="20000"/>
          </a:bodyPr>
          <a:lstStyle/>
          <a:p>
            <a:pPr marL="288036" indent="-288036">
              <a:lnSpc>
                <a:spcPct val="94000"/>
              </a:lnSpc>
              <a:spcAft>
                <a:spcPts val="150"/>
              </a:spcAft>
            </a:pPr>
            <a:r>
              <a:rPr lang="en-US" sz="3075" b="1" dirty="0"/>
              <a:t>Now think… What do I</a:t>
            </a:r>
          </a:p>
          <a:p>
            <a:pPr marL="288036" indent="-288036">
              <a:lnSpc>
                <a:spcPct val="94000"/>
              </a:lnSpc>
              <a:spcAft>
                <a:spcPts val="150"/>
              </a:spcAft>
            </a:pPr>
            <a:r>
              <a:rPr lang="en-US" sz="3075" b="1" dirty="0"/>
              <a:t>do well?</a:t>
            </a:r>
          </a:p>
          <a:p>
            <a:pPr marL="288036" indent="-288036">
              <a:lnSpc>
                <a:spcPct val="94000"/>
              </a:lnSpc>
              <a:spcAft>
                <a:spcPts val="150"/>
              </a:spcAft>
            </a:pPr>
            <a:endParaRPr lang="en-US" sz="2325" dirty="0"/>
          </a:p>
          <a:p>
            <a:pPr>
              <a:lnSpc>
                <a:spcPct val="94000"/>
              </a:lnSpc>
              <a:spcAft>
                <a:spcPts val="150"/>
              </a:spcAft>
            </a:pPr>
            <a:r>
              <a:rPr lang="en-US" sz="2700" dirty="0"/>
              <a:t>Your abilities are those things you do well.</a:t>
            </a:r>
          </a:p>
          <a:p>
            <a:pPr marL="342900" indent="-342900">
              <a:lnSpc>
                <a:spcPct val="94000"/>
              </a:lnSpc>
              <a:spcAft>
                <a:spcPts val="150"/>
              </a:spcAft>
              <a:buFont typeface="Arial" panose="020B0604020202020204" pitchFamily="34" charset="0"/>
              <a:buChar char="•"/>
            </a:pPr>
            <a:endParaRPr lang="en-US" sz="2700" dirty="0"/>
          </a:p>
          <a:p>
            <a:pPr>
              <a:lnSpc>
                <a:spcPct val="94000"/>
              </a:lnSpc>
              <a:spcAft>
                <a:spcPts val="150"/>
              </a:spcAft>
            </a:pPr>
            <a:r>
              <a:rPr lang="en-US" sz="2700" dirty="0"/>
              <a:t>They include:</a:t>
            </a:r>
          </a:p>
          <a:p>
            <a:pPr>
              <a:lnSpc>
                <a:spcPct val="94000"/>
              </a:lnSpc>
              <a:spcAft>
                <a:spcPts val="150"/>
              </a:spcAft>
            </a:pPr>
            <a:endParaRPr lang="en-US" sz="2700" dirty="0"/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US" sz="2700" dirty="0"/>
              <a:t>special talents 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US" sz="2700" dirty="0"/>
              <a:t>skills 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US" sz="2700" dirty="0"/>
              <a:t>strengths</a:t>
            </a:r>
          </a:p>
          <a:p>
            <a:pPr lvl="2" indent="-342900">
              <a:buFont typeface="Arial" panose="020B0604020202020204" pitchFamily="34" charset="0"/>
              <a:buChar char="•"/>
            </a:pPr>
            <a:r>
              <a:rPr lang="en-US" sz="2700" dirty="0"/>
              <a:t>weaknesses</a:t>
            </a:r>
          </a:p>
          <a:p>
            <a:pPr marL="288036" lvl="1" indent="-288036"/>
            <a:endParaRPr lang="en-US" sz="1200" dirty="0"/>
          </a:p>
          <a:p>
            <a:pPr marL="288036" indent="-288036">
              <a:lnSpc>
                <a:spcPct val="94000"/>
              </a:lnSpc>
              <a:spcAft>
                <a:spcPts val="150"/>
              </a:spcAft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430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987">
        <p:fade/>
      </p:transition>
    </mc:Choice>
    <mc:Fallback xmlns="">
      <p:transition spd="med" advTm="249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6E394B-9588-4726-8BBA-215D9891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19" y="1246212"/>
            <a:ext cx="2516957" cy="1975198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defRPr/>
            </a:pPr>
            <a:r>
              <a:rPr lang="en-US" sz="4500" cap="all" dirty="0"/>
              <a:t>Skills and Talents </a:t>
            </a:r>
          </a:p>
        </p:txBody>
      </p:sp>
      <p:sp>
        <p:nvSpPr>
          <p:cNvPr id="19460" name="TextBox 3">
            <a:extLst>
              <a:ext uri="{FF2B5EF4-FFF2-40B4-BE49-F238E27FC236}">
                <a16:creationId xmlns:a16="http://schemas.microsoft.com/office/drawing/2014/main" xmlns="" id="{00AC65BF-F549-4AF7-876D-F774B0073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39" y="3764223"/>
            <a:ext cx="2516957" cy="17663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8580" tIns="34290" rIns="68580" bIns="34290" rtlCol="0">
            <a:norm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defTabSz="685800">
              <a:lnSpc>
                <a:spcPct val="102000"/>
              </a:lnSpc>
              <a:spcAft>
                <a:spcPts val="450"/>
              </a:spcAft>
            </a:pPr>
            <a:r>
              <a:rPr lang="en-US" altLang="en-US" dirty="0">
                <a:solidFill>
                  <a:schemeClr val="tx2"/>
                </a:solidFill>
                <a:latin typeface="+mn-lt"/>
              </a:rPr>
              <a:t>While talent is  a natural gift and a skill is learnt, talents can also be developed and improved through training and practice</a:t>
            </a:r>
            <a:r>
              <a:rPr lang="en-US" altLang="en-US" sz="1575" dirty="0">
                <a:solidFill>
                  <a:schemeClr val="tx2"/>
                </a:solidFill>
                <a:latin typeface="+mn-lt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2D24E1-425D-46A1-8054-BA712C58A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67" y="1912041"/>
            <a:ext cx="4244417" cy="318331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058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418">
        <p:fade/>
      </p:transition>
    </mc:Choice>
    <mc:Fallback xmlns="">
      <p:transition spd="med" advTm="374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EFA5BA-5CBD-4DFC-8EE8-0C014CA9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568" y="1410639"/>
            <a:ext cx="2572069" cy="795613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just">
              <a:lnSpc>
                <a:spcPct val="89000"/>
              </a:lnSpc>
            </a:pPr>
            <a:r>
              <a:rPr lang="en-US" sz="1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want/need in a career?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42E8755-04B2-6F4A-A1DF-A09105C8C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06" y="1410639"/>
            <a:ext cx="5175285" cy="40367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CE494F-EC07-40E1-8C3C-8DE193B04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007" y="2206252"/>
            <a:ext cx="2667884" cy="3574428"/>
          </a:xfrm>
        </p:spPr>
        <p:txBody>
          <a:bodyPr vert="horz" lIns="68580" tIns="34290" rIns="68580" bIns="34290" rtlCol="0">
            <a:normAutofit/>
          </a:bodyPr>
          <a:lstStyle/>
          <a:p>
            <a:pPr marL="0" indent="0" algn="just">
              <a:buNone/>
              <a:defRPr/>
            </a:pPr>
            <a:r>
              <a:rPr lang="en-US" sz="1350" dirty="0"/>
              <a:t>Career needs and wants go beyond your interests and abilities. They are what you need or want in an organization/company.</a:t>
            </a:r>
          </a:p>
          <a:p>
            <a:pPr algn="just" fontAlgn="auto">
              <a:defRPr/>
            </a:pPr>
            <a:endParaRPr lang="en-US" sz="900" dirty="0"/>
          </a:p>
          <a:p>
            <a:pPr marL="0" indent="0" algn="just">
              <a:buNone/>
              <a:defRPr/>
            </a:pPr>
            <a:r>
              <a:rPr lang="en-US" sz="1350" dirty="0"/>
              <a:t>These would include such things as: </a:t>
            </a:r>
          </a:p>
          <a:p>
            <a:pPr marL="288036" lvl="1" algn="just">
              <a:defRPr/>
            </a:pPr>
            <a:r>
              <a:rPr lang="en-US" sz="1350" dirty="0"/>
              <a:t>challenge</a:t>
            </a:r>
          </a:p>
          <a:p>
            <a:pPr marL="288036" lvl="1" algn="just">
              <a:defRPr/>
            </a:pPr>
            <a:r>
              <a:rPr lang="en-US" sz="1350" dirty="0"/>
              <a:t>variety</a:t>
            </a:r>
          </a:p>
          <a:p>
            <a:pPr marL="288036" lvl="1" algn="just">
              <a:defRPr/>
            </a:pPr>
            <a:r>
              <a:rPr lang="en-US" sz="1350" dirty="0"/>
              <a:t>money </a:t>
            </a:r>
          </a:p>
          <a:p>
            <a:pPr marL="288036" lvl="1" algn="just">
              <a:defRPr/>
            </a:pPr>
            <a:r>
              <a:rPr lang="en-US" sz="1350" dirty="0"/>
              <a:t>stability</a:t>
            </a:r>
          </a:p>
          <a:p>
            <a:pPr marL="288036" lvl="1" algn="just">
              <a:defRPr/>
            </a:pPr>
            <a:r>
              <a:rPr lang="en-US" sz="1350" dirty="0"/>
              <a:t>responsibility</a:t>
            </a:r>
          </a:p>
          <a:p>
            <a:pPr marL="288036" lvl="1" algn="just">
              <a:defRPr/>
            </a:pPr>
            <a:r>
              <a:rPr lang="en-US" sz="1350" dirty="0"/>
              <a:t>recognition</a:t>
            </a:r>
          </a:p>
          <a:p>
            <a:pPr marL="288036" lvl="1" algn="just">
              <a:defRPr/>
            </a:pPr>
            <a:r>
              <a:rPr lang="en-US" sz="1350" dirty="0"/>
              <a:t>satisfaction</a:t>
            </a:r>
          </a:p>
          <a:p>
            <a:pPr marL="0" lvl="1" indent="0">
              <a:buNone/>
              <a:defRPr/>
            </a:pPr>
            <a:endParaRPr lang="en-US" sz="900" dirty="0"/>
          </a:p>
          <a:p>
            <a:pPr lvl="0" fontAlgn="base"/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6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264">
        <p:fade/>
      </p:transition>
    </mc:Choice>
    <mc:Fallback xmlns="">
      <p:transition spd="med" advTm="362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93A2435-80CE-48A5-9B0D-60B8AF8D6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27025"/>
            <a:ext cx="8280920" cy="62106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396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773">
        <p:fade/>
      </p:transition>
    </mc:Choice>
    <mc:Fallback xmlns="">
      <p:transition spd="med" advTm="237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26" y="612528"/>
            <a:ext cx="8178799" cy="1135737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/>
              <a:t>How are CLASSES Grouped?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E239804E-7070-4D03-A65E-19F20B2D3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24351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9702538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DD38EE57-B708-47C9-A4A4-E25F09FAB0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57A28182-58A5-4DBB-8F64-BD944BCA8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38" name="Freeform 44">
              <a:extLst>
                <a:ext uri="{FF2B5EF4-FFF2-40B4-BE49-F238E27FC236}">
                  <a16:creationId xmlns:a16="http://schemas.microsoft.com/office/drawing/2014/main" xmlns="" id="{E4A9080E-7BA6-45FC-8677-8B9D5F4DAF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45">
              <a:extLst>
                <a:ext uri="{FF2B5EF4-FFF2-40B4-BE49-F238E27FC236}">
                  <a16:creationId xmlns:a16="http://schemas.microsoft.com/office/drawing/2014/main" xmlns="" id="{2163D516-75D4-4DE0-AC27-63719125AE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46">
              <a:extLst>
                <a:ext uri="{FF2B5EF4-FFF2-40B4-BE49-F238E27FC236}">
                  <a16:creationId xmlns:a16="http://schemas.microsoft.com/office/drawing/2014/main" xmlns="" id="{E74A26A5-C23A-46D4-B0FF-155FB38346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7">
              <a:extLst>
                <a:ext uri="{FF2B5EF4-FFF2-40B4-BE49-F238E27FC236}">
                  <a16:creationId xmlns:a16="http://schemas.microsoft.com/office/drawing/2014/main" xmlns="" id="{08E0243F-1062-43C6-AD04-130DFF668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xmlns="" id="{94C5517B-1B0F-47AA-93A5-3671899698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900" b="1" u="sng" dirty="0">
                <a:solidFill>
                  <a:srgbClr val="FFFFFF"/>
                </a:solidFill>
              </a:rPr>
              <a:t/>
            </a:r>
            <a:br>
              <a:rPr lang="en-US" sz="4900" b="1" u="sng" dirty="0">
                <a:solidFill>
                  <a:srgbClr val="FFFFFF"/>
                </a:solidFill>
              </a:rPr>
            </a:br>
            <a:r>
              <a:rPr lang="en-US" sz="4900" b="1" u="sng" dirty="0">
                <a:solidFill>
                  <a:srgbClr val="FFFFFF"/>
                </a:solidFill>
              </a:rPr>
              <a:t>SCIENCE</a:t>
            </a:r>
            <a:r>
              <a:rPr lang="en-US" sz="2700" dirty="0">
                <a:solidFill>
                  <a:srgbClr val="FFFFFF"/>
                </a:solidFill>
              </a:rPr>
              <a:t/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/>
            </a:r>
            <a:br>
              <a:rPr lang="en-US" sz="2700" dirty="0">
                <a:solidFill>
                  <a:srgbClr val="FFFFFF"/>
                </a:solidFill>
              </a:rPr>
            </a:br>
            <a:endParaRPr lang="en-US" sz="2700" b="1" u="sng" dirty="0">
              <a:solidFill>
                <a:srgbClr val="FFFFFF"/>
              </a:solidFill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068678" y="2494450"/>
            <a:ext cx="3040158" cy="3563159"/>
          </a:xfrm>
        </p:spPr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ENGLISH A</a:t>
            </a:r>
          </a:p>
          <a:p>
            <a:r>
              <a:rPr lang="en-US" dirty="0">
                <a:highlight>
                  <a:srgbClr val="FFFF00"/>
                </a:highlight>
              </a:rPr>
              <a:t>MATHEMATICS </a:t>
            </a:r>
          </a:p>
          <a:p>
            <a:r>
              <a:rPr lang="en-US" dirty="0">
                <a:highlight>
                  <a:srgbClr val="FFFF00"/>
                </a:highlight>
              </a:rPr>
              <a:t>BIOLOGY</a:t>
            </a:r>
          </a:p>
          <a:p>
            <a:r>
              <a:rPr lang="en-US" dirty="0">
                <a:highlight>
                  <a:srgbClr val="FFFF00"/>
                </a:highlight>
              </a:rPr>
              <a:t>CHEMISTRY </a:t>
            </a:r>
          </a:p>
          <a:p>
            <a:r>
              <a:rPr lang="en-US" dirty="0">
                <a:highlight>
                  <a:srgbClr val="FFFF00"/>
                </a:highlight>
              </a:rPr>
              <a:t>PHYSICS</a:t>
            </a:r>
          </a:p>
          <a:p>
            <a:r>
              <a:rPr lang="en-US" dirty="0">
                <a:highlight>
                  <a:srgbClr val="FFFF00"/>
                </a:highlight>
              </a:rPr>
              <a:t>SPANISH</a:t>
            </a:r>
          </a:p>
          <a:p>
            <a:endParaRPr lang="en-US" dirty="0"/>
          </a:p>
          <a:p>
            <a:r>
              <a:rPr lang="en-US" dirty="0"/>
              <a:t>Add </a:t>
            </a:r>
            <a:r>
              <a:rPr lang="en-US" dirty="0" err="1"/>
              <a:t>Maths</a:t>
            </a:r>
            <a:r>
              <a:rPr lang="en-US" dirty="0"/>
              <a:t>/P.E</a:t>
            </a:r>
          </a:p>
          <a:p>
            <a:r>
              <a:rPr lang="en-US" dirty="0"/>
              <a:t>Geography/French </a:t>
            </a:r>
          </a:p>
        </p:txBody>
      </p:sp>
      <p:pic>
        <p:nvPicPr>
          <p:cNvPr id="4" name="Picture 3" descr="A picture containing graphics, toy, food&#10;&#10;Description automatically generated">
            <a:extLst>
              <a:ext uri="{FF2B5EF4-FFF2-40B4-BE49-F238E27FC236}">
                <a16:creationId xmlns:a16="http://schemas.microsoft.com/office/drawing/2014/main" xmlns="" id="{3E2BD76A-F3D9-084E-91D2-F95F6CB116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670112" y="2378076"/>
            <a:ext cx="3485177" cy="348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77578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81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500" b="1" u="sng" dirty="0">
                <a:solidFill>
                  <a:srgbClr val="FFFFFF"/>
                </a:solidFill>
              </a:rPr>
              <a:t>Business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068677" y="2494450"/>
            <a:ext cx="3863363" cy="4030894"/>
          </a:xfrm>
        </p:spPr>
        <p:txBody>
          <a:bodyPr>
            <a:norm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ENGLISH A</a:t>
            </a:r>
          </a:p>
          <a:p>
            <a:r>
              <a:rPr lang="en-US" sz="2000" dirty="0">
                <a:highlight>
                  <a:srgbClr val="FFFF00"/>
                </a:highlight>
              </a:rPr>
              <a:t>MATHEMATICS </a:t>
            </a:r>
          </a:p>
          <a:p>
            <a:r>
              <a:rPr lang="en-US" sz="2000" dirty="0">
                <a:highlight>
                  <a:srgbClr val="FFFF00"/>
                </a:highlight>
              </a:rPr>
              <a:t>INTERGRATED SCIENCE </a:t>
            </a:r>
          </a:p>
          <a:p>
            <a:r>
              <a:rPr lang="en-US" sz="2000" dirty="0">
                <a:highlight>
                  <a:srgbClr val="FFFF00"/>
                </a:highlight>
              </a:rPr>
              <a:t>P.O.B</a:t>
            </a:r>
          </a:p>
          <a:p>
            <a:r>
              <a:rPr lang="en-US" sz="2000" dirty="0">
                <a:highlight>
                  <a:srgbClr val="FFFF00"/>
                </a:highlight>
              </a:rPr>
              <a:t>P.O.A</a:t>
            </a:r>
          </a:p>
          <a:p>
            <a:endParaRPr lang="en-US" sz="2000" dirty="0"/>
          </a:p>
          <a:p>
            <a:r>
              <a:rPr lang="en-US" sz="2000" dirty="0"/>
              <a:t>Add </a:t>
            </a:r>
            <a:r>
              <a:rPr lang="en-US" sz="2000" dirty="0" err="1"/>
              <a:t>Maths</a:t>
            </a:r>
            <a:r>
              <a:rPr lang="en-US" sz="2000" dirty="0"/>
              <a:t>/ Spanish </a:t>
            </a:r>
          </a:p>
          <a:p>
            <a:r>
              <a:rPr lang="en-US" sz="2000" dirty="0"/>
              <a:t>Geography/ Economics</a:t>
            </a:r>
          </a:p>
          <a:p>
            <a:r>
              <a:rPr lang="en-US" sz="2000" dirty="0"/>
              <a:t>Visual Arts/ Social Studies 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xmlns="" id="{3A501B53-B63B-FE42-ACBC-4CC9B60510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1067" r="5" b="5"/>
          <a:stretch/>
        </p:blipFill>
        <p:spPr>
          <a:xfrm>
            <a:off x="4574169" y="2492376"/>
            <a:ext cx="3601803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55234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xmlns="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45">
            <a:extLst>
              <a:ext uri="{FF2B5EF4-FFF2-40B4-BE49-F238E27FC236}">
                <a16:creationId xmlns:a16="http://schemas.microsoft.com/office/drawing/2014/main" xmlns="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46">
            <a:extLst>
              <a:ext uri="{FF2B5EF4-FFF2-40B4-BE49-F238E27FC236}">
                <a16:creationId xmlns:a16="http://schemas.microsoft.com/office/drawing/2014/main" xmlns="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47">
            <a:extLst>
              <a:ext uri="{FF2B5EF4-FFF2-40B4-BE49-F238E27FC236}">
                <a16:creationId xmlns:a16="http://schemas.microsoft.com/office/drawing/2014/main" xmlns="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44">
            <a:extLst>
              <a:ext uri="{FF2B5EF4-FFF2-40B4-BE49-F238E27FC236}">
                <a16:creationId xmlns:a16="http://schemas.microsoft.com/office/drawing/2014/main" xmlns="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500" b="1" u="sng" dirty="0">
                <a:solidFill>
                  <a:srgbClr val="FFFFFF"/>
                </a:solidFill>
              </a:rPr>
              <a:t> Humanities </a:t>
            </a: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60E4F7AA-D43B-174B-9656-394AD12EA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91" y="2812887"/>
            <a:ext cx="3321926" cy="3699347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ENGLISH A</a:t>
            </a:r>
          </a:p>
          <a:p>
            <a:r>
              <a:rPr lang="en-US" sz="2000" dirty="0">
                <a:highlight>
                  <a:srgbClr val="FFFF00"/>
                </a:highlight>
              </a:rPr>
              <a:t>MATHEMATICS </a:t>
            </a:r>
          </a:p>
          <a:p>
            <a:r>
              <a:rPr lang="en-US" sz="2000" dirty="0">
                <a:highlight>
                  <a:srgbClr val="FFFF00"/>
                </a:highlight>
              </a:rPr>
              <a:t>INTERGRATED SCIENCE </a:t>
            </a:r>
          </a:p>
          <a:p>
            <a:r>
              <a:rPr lang="en-US" sz="2000" dirty="0">
                <a:highlight>
                  <a:srgbClr val="FFFF00"/>
                </a:highlight>
              </a:rPr>
              <a:t>ENGLISH B</a:t>
            </a:r>
          </a:p>
          <a:p>
            <a:r>
              <a:rPr lang="en-US" sz="2000" dirty="0">
                <a:highlight>
                  <a:srgbClr val="FFFF00"/>
                </a:highlight>
              </a:rPr>
              <a:t>SPANISH</a:t>
            </a:r>
          </a:p>
          <a:p>
            <a:endParaRPr lang="en-US" sz="2000" dirty="0"/>
          </a:p>
          <a:p>
            <a:r>
              <a:rPr lang="en-US" sz="2000" dirty="0"/>
              <a:t>P.O.B/I.T/Social Studies</a:t>
            </a:r>
          </a:p>
          <a:p>
            <a:r>
              <a:rPr lang="en-US" sz="2000" dirty="0"/>
              <a:t>Geography/ French/Music</a:t>
            </a:r>
          </a:p>
          <a:p>
            <a:r>
              <a:rPr lang="en-US" sz="2000" dirty="0"/>
              <a:t>History/P.E./ Theatre Arts </a:t>
            </a:r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4630884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txBody>
          <a:bodyPr>
            <a:normAutofit/>
          </a:bodyPr>
          <a:lstStyle/>
          <a:p>
            <a:r>
              <a:rPr lang="en-TT" sz="3500" dirty="0">
                <a:solidFill>
                  <a:srgbClr val="FFFFFF"/>
                </a:solidFill>
              </a:rPr>
              <a:t>	Choosing Subjects</a:t>
            </a: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TT" sz="3200" dirty="0">
                <a:solidFill>
                  <a:srgbClr val="FEFFFF"/>
                </a:solidFill>
              </a:rPr>
              <a:t>What are  some of the  things that we should consider when choosing subjects  for Form Four?</a:t>
            </a:r>
          </a:p>
          <a:p>
            <a:endParaRPr lang="en-TT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88900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sz="3500" b="1" u="sng" dirty="0">
                <a:solidFill>
                  <a:srgbClr val="FFFFFF"/>
                </a:solidFill>
              </a:rPr>
              <a:t>Arts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>
          <a:xfrm>
            <a:off x="1068678" y="2494450"/>
            <a:ext cx="3431314" cy="388687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/>
            <a:r>
              <a:rPr lang="en-US" sz="2000" dirty="0">
                <a:highlight>
                  <a:srgbClr val="FFFF00"/>
                </a:highlight>
              </a:rPr>
              <a:t>ENGLISH A</a:t>
            </a:r>
          </a:p>
          <a:p>
            <a:pPr indent="-228600" defTabSz="914400"/>
            <a:r>
              <a:rPr lang="en-US" sz="2000" dirty="0">
                <a:highlight>
                  <a:srgbClr val="FFFF00"/>
                </a:highlight>
              </a:rPr>
              <a:t>MATHEMATICS </a:t>
            </a:r>
          </a:p>
          <a:p>
            <a:pPr indent="-228600" defTabSz="914400"/>
            <a:r>
              <a:rPr lang="en-US" sz="2000" dirty="0">
                <a:highlight>
                  <a:srgbClr val="FFFF00"/>
                </a:highlight>
              </a:rPr>
              <a:t>INTERGRATED SCIENCE </a:t>
            </a:r>
          </a:p>
          <a:p>
            <a:pPr indent="-228600" defTabSz="914400"/>
            <a:r>
              <a:rPr lang="en-US" sz="2000" dirty="0">
                <a:highlight>
                  <a:srgbClr val="FFFF00"/>
                </a:highlight>
              </a:rPr>
              <a:t>SOCIAL STUDIES</a:t>
            </a:r>
          </a:p>
          <a:p>
            <a:pPr indent="-228600" defTabSz="914400"/>
            <a:r>
              <a:rPr lang="en-US" sz="2000" dirty="0">
                <a:highlight>
                  <a:srgbClr val="FFFF00"/>
                </a:highlight>
              </a:rPr>
              <a:t>SPANISH</a:t>
            </a:r>
          </a:p>
          <a:p>
            <a:pPr indent="-228600" defTabSz="914400"/>
            <a:endParaRPr lang="en-US" sz="2000" dirty="0"/>
          </a:p>
          <a:p>
            <a:pPr indent="-228600" defTabSz="914400"/>
            <a:r>
              <a:rPr lang="en-US" sz="2000" dirty="0"/>
              <a:t>Visual Arts/ P.O.B/I.T</a:t>
            </a:r>
          </a:p>
          <a:p>
            <a:pPr indent="-228600" defTabSz="914400"/>
            <a:r>
              <a:rPr lang="en-US" sz="2000" dirty="0"/>
              <a:t>Music/Geography</a:t>
            </a:r>
          </a:p>
          <a:p>
            <a:pPr indent="-228600" defTabSz="914400"/>
            <a:r>
              <a:rPr lang="en-US" sz="2000" dirty="0"/>
              <a:t>Theatre Arts/History/P.E.</a:t>
            </a:r>
          </a:p>
          <a:p>
            <a:pPr indent="-228600" defTabSz="914400"/>
            <a:endParaRPr lang="en-US" sz="1900" dirty="0"/>
          </a:p>
          <a:p>
            <a:pPr indent="-228600" defTabSz="914400"/>
            <a:endParaRPr lang="en-US" sz="1900" dirty="0"/>
          </a:p>
        </p:txBody>
      </p:sp>
      <p:pic>
        <p:nvPicPr>
          <p:cNvPr id="5" name="Content Placeholder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xmlns="" id="{85274248-DB41-D348-A60A-9BB2373D1F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11163"/>
          <a:stretch/>
        </p:blipFill>
        <p:spPr>
          <a:xfrm>
            <a:off x="4574169" y="2492376"/>
            <a:ext cx="3601803" cy="356337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9D2E4BF0-989B-3942-8103-754C5D0F9F0A}"/>
              </a:ext>
            </a:extLst>
          </p:cNvPr>
          <p:cNvSpPr txBox="1">
            <a:spLocks/>
          </p:cNvSpPr>
          <p:nvPr/>
        </p:nvSpPr>
        <p:spPr>
          <a:xfrm>
            <a:off x="1305137" y="2898968"/>
            <a:ext cx="3368403" cy="1408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 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46519883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F12872-A89E-344D-971C-9CCA81AA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SIMILARITIES IN THE CLASS GROUPINGS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9A13CA-3CDA-6A47-8FE2-46B670385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BUSINESS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1537CE-F84C-2F47-96D9-FFA02F6B5969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ENGLISH A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MATHEMATICS 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INTERGRATED SCIENCE 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P.O.B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P.O.A</a:t>
            </a:r>
          </a:p>
          <a:p>
            <a:endParaRPr lang="en-US" sz="1600" dirty="0"/>
          </a:p>
          <a:p>
            <a:r>
              <a:rPr lang="en-US" sz="1600" dirty="0"/>
              <a:t>Add </a:t>
            </a:r>
            <a:r>
              <a:rPr lang="en-US" sz="1600" dirty="0" err="1"/>
              <a:t>Maths</a:t>
            </a:r>
            <a:r>
              <a:rPr lang="en-US" sz="1600" dirty="0"/>
              <a:t>/ </a:t>
            </a:r>
            <a:r>
              <a:rPr lang="en-US" sz="1600" dirty="0">
                <a:solidFill>
                  <a:schemeClr val="accent1"/>
                </a:solidFill>
              </a:rPr>
              <a:t>Spanish </a:t>
            </a:r>
          </a:p>
          <a:p>
            <a:r>
              <a:rPr lang="en-US" sz="1600" dirty="0"/>
              <a:t>Geography/ Economics</a:t>
            </a:r>
          </a:p>
          <a:p>
            <a:r>
              <a:rPr lang="en-US" sz="1600" dirty="0"/>
              <a:t>Visual Arts/ Social Studies </a:t>
            </a:r>
          </a:p>
          <a:p>
            <a:r>
              <a:rPr lang="en-US" sz="1000" dirty="0"/>
              <a:t>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A8B7136-61F2-E74F-AEC0-6CC0814FEC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HUMANITIES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D98352D-D468-794D-8D2A-6FBABE08D686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ENGLISH A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MATHEMATICS 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INTERGRATED SCIENCE 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ENGLISH B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SPANISH</a:t>
            </a:r>
          </a:p>
          <a:p>
            <a:endParaRPr lang="en-US" sz="1600" dirty="0"/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P.O.B</a:t>
            </a:r>
            <a:r>
              <a:rPr lang="en-US" sz="1600" dirty="0"/>
              <a:t>/I.T/Social Studies</a:t>
            </a:r>
          </a:p>
          <a:p>
            <a:r>
              <a:rPr lang="en-US" sz="1600" dirty="0"/>
              <a:t>Geography/ French/Music</a:t>
            </a:r>
          </a:p>
          <a:p>
            <a:r>
              <a:rPr lang="en-US" sz="1600" dirty="0"/>
              <a:t>History/P.E./ Theatre Arts </a:t>
            </a:r>
          </a:p>
          <a:p>
            <a:r>
              <a:rPr lang="en-US" sz="1600" dirty="0"/>
              <a:t> 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F1742DB-6818-7941-8206-0E01103E5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ARTS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674CDBF-968A-5244-B7B7-2FA863B61AF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indent="-228600" defTabSz="914400"/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ENGLISH A</a:t>
            </a:r>
          </a:p>
          <a:p>
            <a:pPr indent="-228600" defTabSz="914400"/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MATHEMATICS </a:t>
            </a:r>
          </a:p>
          <a:p>
            <a:pPr indent="-228600" defTabSz="914400"/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INTERGRATED SCIENCE</a:t>
            </a:r>
            <a:r>
              <a:rPr lang="en-US" sz="1500" dirty="0"/>
              <a:t> </a:t>
            </a:r>
          </a:p>
          <a:p>
            <a:pPr indent="-228600" defTabSz="914400"/>
            <a:r>
              <a:rPr lang="en-US" sz="1500" dirty="0"/>
              <a:t>SOCIAL STUDIES</a:t>
            </a:r>
          </a:p>
          <a:p>
            <a:pPr indent="-228600" defTabSz="914400"/>
            <a:r>
              <a:rPr lang="en-US" sz="1500" dirty="0">
                <a:solidFill>
                  <a:schemeClr val="accent1"/>
                </a:solidFill>
              </a:rPr>
              <a:t>SPANISH</a:t>
            </a:r>
          </a:p>
          <a:p>
            <a:pPr indent="-228600" defTabSz="914400"/>
            <a:endParaRPr lang="en-US" sz="1500" dirty="0"/>
          </a:p>
          <a:p>
            <a:pPr indent="-228600" defTabSz="914400"/>
            <a:r>
              <a:rPr lang="en-US" sz="1500" dirty="0"/>
              <a:t>Visual Arts/ 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P.O.B</a:t>
            </a:r>
            <a:r>
              <a:rPr lang="en-US" sz="1500" dirty="0"/>
              <a:t>/I.T</a:t>
            </a:r>
          </a:p>
          <a:p>
            <a:pPr indent="-228600" defTabSz="914400"/>
            <a:r>
              <a:rPr lang="en-US" sz="1500" dirty="0"/>
              <a:t>Music/Geography</a:t>
            </a:r>
          </a:p>
          <a:p>
            <a:pPr indent="-228600" defTabSz="914400"/>
            <a:r>
              <a:rPr lang="en-US" sz="1500" dirty="0"/>
              <a:t>Theatre Arts/History/P.E.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0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94E4D846-3AFC-4F86-8C35-24B0542A26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clock, tower, wheel, large&#10;&#10;Description automatically generated">
            <a:extLst>
              <a:ext uri="{FF2B5EF4-FFF2-40B4-BE49-F238E27FC236}">
                <a16:creationId xmlns:a16="http://schemas.microsoft.com/office/drawing/2014/main" xmlns="" id="{8DFA502D-A4A3-E347-A7A4-262FD00EA2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13819" t="437" r="-3" b="8652"/>
          <a:stretch/>
        </p:blipFill>
        <p:spPr>
          <a:xfrm>
            <a:off x="20" y="10"/>
            <a:ext cx="6501364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84781B9-12CB-45C3-907A-9ED93FF72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826549" y="0"/>
            <a:ext cx="731745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1161288"/>
            <a:ext cx="3852412" cy="1124712"/>
          </a:xfrm>
        </p:spPr>
        <p:txBody>
          <a:bodyPr anchor="b">
            <a:normAutofit/>
          </a:bodyPr>
          <a:lstStyle/>
          <a:p>
            <a:r>
              <a:rPr lang="en-TT" sz="2800" b="1" dirty="0"/>
              <a:t>Students the Challenge is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506356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39763" y="2443480"/>
            <a:ext cx="2414016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9444" y="2620936"/>
            <a:ext cx="3708396" cy="3299760"/>
          </a:xfrm>
        </p:spPr>
        <p:txBody>
          <a:bodyPr anchor="t">
            <a:normAutofit fontScale="70000" lnSpcReduction="20000"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en-US" sz="3600" dirty="0"/>
              <a:t>Being able to match Subject choices and career choices with: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36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600" dirty="0"/>
              <a:t>Your interests,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600" dirty="0"/>
              <a:t>Your values,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600" dirty="0"/>
              <a:t>Your Needs,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600" dirty="0"/>
              <a:t>And your skills and abilities.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500" dirty="0"/>
              <a:t> </a:t>
            </a:r>
          </a:p>
          <a:p>
            <a:pPr marL="0" indent="0" fontAlgn="auto">
              <a:spcAft>
                <a:spcPts val="0"/>
              </a:spcAft>
              <a:defRPr/>
            </a:pPr>
            <a:endParaRPr lang="en-US" sz="1500" dirty="0"/>
          </a:p>
          <a:p>
            <a:endParaRPr lang="en-TT" sz="1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0FC1EC-5B66-8142-AF64-2D5556AA619E}"/>
              </a:ext>
            </a:extLst>
          </p:cNvPr>
          <p:cNvSpPr txBox="1"/>
          <p:nvPr/>
        </p:nvSpPr>
        <p:spPr>
          <a:xfrm>
            <a:off x="4194341" y="6657945"/>
            <a:ext cx="23070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thecollaboratory.wikidot.com/2013-philosophy-of-thought-logic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65836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427D15F9-FBA9-45B6-A1EE-7E26109074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49D845D-9A57-49AC-9523-BB0D6DA6FE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xmlns="" id="{3348EFE1-9D21-4DC0-8EC9-C887670613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xmlns="" id="{D9CD0CF4-76F6-470E-A8EF-DD74FC196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xmlns="" id="{71645EB6-7E0C-491E-9A5B-C25E80A64A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xmlns="" id="{D20E5CAC-62A4-48E1-9F9F-1F81766831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053A11D2-F06B-447E-96A7-27A21A8FA6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en-US" sz="3500" b="1">
                <a:solidFill>
                  <a:srgbClr val="FFFFFF"/>
                </a:solidFill>
              </a:rPr>
              <a:t>What Parents Can Do?</a:t>
            </a:r>
          </a:p>
        </p:txBody>
      </p:sp>
      <p:pic>
        <p:nvPicPr>
          <p:cNvPr id="7" name="Graphic 6" descr="Family">
            <a:extLst>
              <a:ext uri="{FF2B5EF4-FFF2-40B4-BE49-F238E27FC236}">
                <a16:creationId xmlns:a16="http://schemas.microsoft.com/office/drawing/2014/main" xmlns="" id="{0CD5FEE9-FA48-4942-8959-78948A50D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0823" y="2346488"/>
            <a:ext cx="2903000" cy="2903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551" y="2708920"/>
            <a:ext cx="4445726" cy="3022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Talk with your child to figure out what you can do to make this important phase a successful transition.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Your support and encouragement is needed.</a:t>
            </a:r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935596" y="692696"/>
            <a:ext cx="7272808" cy="1080120"/>
          </a:xfrm>
        </p:spPr>
        <p:txBody>
          <a:bodyPr/>
          <a:lstStyle/>
          <a:p>
            <a:pPr algn="ctr">
              <a:buNone/>
            </a:pPr>
            <a:r>
              <a:rPr lang="en-US" sz="3600" dirty="0"/>
              <a:t> REMEMBER you must </a:t>
            </a:r>
            <a:r>
              <a:rPr lang="en-US" sz="3600" u="sng" dirty="0"/>
              <a:t>Plan</a:t>
            </a:r>
            <a:r>
              <a:rPr lang="en-US" sz="3600" dirty="0"/>
              <a:t> for your  </a:t>
            </a:r>
            <a:r>
              <a:rPr lang="en-US" dirty="0"/>
              <a:t>				</a:t>
            </a:r>
          </a:p>
        </p:txBody>
      </p:sp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:a16="http://schemas.microsoft.com/office/drawing/2014/main" xmlns="" id="{CE8AF2CE-C5E8-ED4C-9708-E57BD8F36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1699557"/>
            <a:ext cx="6120680" cy="40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2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  <p:bldP spid="41986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ood, light, drawing&#10;&#10;Description automatically generated">
            <a:extLst>
              <a:ext uri="{FF2B5EF4-FFF2-40B4-BE49-F238E27FC236}">
                <a16:creationId xmlns:a16="http://schemas.microsoft.com/office/drawing/2014/main" xmlns="" id="{5226A582-A067-8345-A169-5C3942FDC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57956" y="643467"/>
            <a:ext cx="7428087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114040"/>
          </a:xfrm>
        </p:spPr>
        <p:txBody>
          <a:bodyPr>
            <a:noAutofit/>
          </a:bodyPr>
          <a:lstStyle/>
          <a:p>
            <a:endParaRPr lang="en-US" sz="3200" dirty="0"/>
          </a:p>
          <a:p>
            <a:endParaRPr lang="en-US" sz="3000" dirty="0"/>
          </a:p>
          <a:p>
            <a:endParaRPr lang="en-US" dirty="0"/>
          </a:p>
          <a:p>
            <a:endParaRPr lang="en-US" sz="3000" dirty="0"/>
          </a:p>
          <a:p>
            <a:endParaRPr lang="en-US" dirty="0"/>
          </a:p>
          <a:p>
            <a:endParaRPr lang="en-US" sz="3000" dirty="0"/>
          </a:p>
          <a:p>
            <a:endParaRPr lang="en-US" dirty="0"/>
          </a:p>
          <a:p>
            <a:endParaRPr lang="en-US" sz="3000" dirty="0"/>
          </a:p>
        </p:txBody>
      </p:sp>
      <p:sp>
        <p:nvSpPr>
          <p:cNvPr id="4" name="Oval 3"/>
          <p:cNvSpPr/>
          <p:nvPr/>
        </p:nvSpPr>
        <p:spPr>
          <a:xfrm>
            <a:off x="1979712" y="2132856"/>
            <a:ext cx="4680520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Factors Influencing Subject Choice</a:t>
            </a:r>
            <a:endParaRPr lang="en-TT" sz="3600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>
            <a:endCxn id="8" idx="1"/>
          </p:cNvCxnSpPr>
          <p:nvPr/>
        </p:nvCxnSpPr>
        <p:spPr>
          <a:xfrm flipV="1">
            <a:off x="5652120" y="2024844"/>
            <a:ext cx="792088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444208" y="1484784"/>
            <a:ext cx="252028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Parents or guardians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TT" dirty="0"/>
          </a:p>
        </p:txBody>
      </p:sp>
      <p:sp>
        <p:nvSpPr>
          <p:cNvPr id="9" name="Rounded Rectangle 8"/>
          <p:cNvSpPr/>
          <p:nvPr/>
        </p:nvSpPr>
        <p:spPr>
          <a:xfrm>
            <a:off x="3131840" y="476672"/>
            <a:ext cx="2736304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Preference or ability (doing well)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TT" dirty="0"/>
          </a:p>
        </p:txBody>
      </p:sp>
      <p:sp>
        <p:nvSpPr>
          <p:cNvPr id="10" name="Rounded Rectangle 9"/>
          <p:cNvSpPr/>
          <p:nvPr/>
        </p:nvSpPr>
        <p:spPr>
          <a:xfrm>
            <a:off x="179512" y="764704"/>
            <a:ext cx="2520280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Marks (greatest influence)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TT" dirty="0"/>
          </a:p>
        </p:txBody>
      </p:sp>
      <p:sp>
        <p:nvSpPr>
          <p:cNvPr id="11" name="Rounded Rectangle 10"/>
          <p:cNvSpPr/>
          <p:nvPr/>
        </p:nvSpPr>
        <p:spPr>
          <a:xfrm>
            <a:off x="179512" y="5085184"/>
            <a:ext cx="2664296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offerings at school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TT" dirty="0"/>
          </a:p>
        </p:txBody>
      </p:sp>
      <p:sp>
        <p:nvSpPr>
          <p:cNvPr id="12" name="Rounded Rectangle 11"/>
          <p:cNvSpPr/>
          <p:nvPr/>
        </p:nvSpPr>
        <p:spPr>
          <a:xfrm>
            <a:off x="3779912" y="5445224"/>
            <a:ext cx="2592288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Career Interests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TT" dirty="0"/>
          </a:p>
        </p:txBody>
      </p:sp>
      <p:sp>
        <p:nvSpPr>
          <p:cNvPr id="13" name="Rounded Rectangle 12"/>
          <p:cNvSpPr/>
          <p:nvPr/>
        </p:nvSpPr>
        <p:spPr>
          <a:xfrm>
            <a:off x="6732240" y="4149080"/>
            <a:ext cx="2411760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Form/subject teacher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TT" dirty="0"/>
          </a:p>
        </p:txBody>
      </p:sp>
      <p:cxnSp>
        <p:nvCxnSpPr>
          <p:cNvPr id="15" name="Straight Arrow Connector 14"/>
          <p:cNvCxnSpPr>
            <a:stCxn id="4" idx="0"/>
          </p:cNvCxnSpPr>
          <p:nvPr/>
        </p:nvCxnSpPr>
        <p:spPr>
          <a:xfrm flipH="1" flipV="1">
            <a:off x="4283968" y="1628800"/>
            <a:ext cx="3600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</p:cNvCxnSpPr>
          <p:nvPr/>
        </p:nvCxnSpPr>
        <p:spPr>
          <a:xfrm flipH="1">
            <a:off x="2339752" y="4652826"/>
            <a:ext cx="325407" cy="432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72000" y="50851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444208" y="4221088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0" idx="2"/>
          </p:cNvCxnSpPr>
          <p:nvPr/>
        </p:nvCxnSpPr>
        <p:spPr>
          <a:xfrm flipH="1" flipV="1">
            <a:off x="1439652" y="2060848"/>
            <a:ext cx="82809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43934"/>
            <a:ext cx="26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6501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F687420-BEB4-45CD-8226-339BE553B8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8" y="525982"/>
            <a:ext cx="3212237" cy="1200361"/>
          </a:xfrm>
        </p:spPr>
        <p:txBody>
          <a:bodyPr anchor="b">
            <a:normAutofit/>
          </a:bodyPr>
          <a:lstStyle/>
          <a:p>
            <a:pPr algn="ctr"/>
            <a:r>
              <a:rPr lang="en-TT" sz="3100" b="1" dirty="0"/>
              <a:t>Subjects in Forms Four and Five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69CC832-2974-4E8D-90ED-3E2941BA7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6239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35" y="2708503"/>
            <a:ext cx="3589288" cy="242315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TT" sz="2400" dirty="0"/>
              <a:t>The subjects chosen in Forms four and  Five  usually form the foundation of the career path that you will choose.</a:t>
            </a:r>
          </a:p>
          <a:p>
            <a:endParaRPr lang="en-TT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5222F96-971A-4F90-B841-6BAB416C7A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261965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8980754-6F4B-43C9-B9BE-127B6BED65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336109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72594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EC4B2B-2B63-B640-9B98-9E9E2C54A5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6" r="20350"/>
          <a:stretch/>
        </p:blipFill>
        <p:spPr>
          <a:xfrm>
            <a:off x="4490803" y="650494"/>
            <a:ext cx="4221014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6587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/>
              <a:t>Career, Occupation, Job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67544" y="1714015"/>
            <a:ext cx="7520940" cy="4480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/>
              <a:t>A</a:t>
            </a:r>
            <a:r>
              <a:rPr lang="en-US" sz="2800" b="1" dirty="0"/>
              <a:t> Career</a:t>
            </a:r>
            <a:r>
              <a:rPr lang="en-US" sz="2800" dirty="0"/>
              <a:t> is a sequence of occupations and other life roles that expresses a person's commitment to work and reflects a pattern of self-development.  </a:t>
            </a:r>
          </a:p>
          <a:p>
            <a:pPr algn="just"/>
            <a:endParaRPr lang="en-US" sz="2800" dirty="0"/>
          </a:p>
          <a:p>
            <a:pPr marL="0" indent="0" algn="just">
              <a:buNone/>
            </a:pPr>
            <a:r>
              <a:rPr lang="en-US" sz="2800" dirty="0"/>
              <a:t>Usually, each person has one life-long career that may include many occupations and jobs.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074" name="Picture 2" descr="C:\Users\MOE_Student\AppData\Local\Microsoft\Windows\Temporary Internet Files\Content.IE5\9JF1J2G5\MC9000603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01454"/>
            <a:ext cx="2520280" cy="265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766774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3BA513B0-82FF-4F41-8178-885375D1C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xmlns="" id="{A2CD941C-E5F8-684C-A73C-62B186469D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r="8561" b="-1"/>
          <a:stretch/>
        </p:blipFill>
        <p:spPr>
          <a:xfrm>
            <a:off x="20" y="10"/>
            <a:ext cx="9171076" cy="4666928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3DB8501-F9F2-4ACD-B56A-9019CD5006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28" y="2987478"/>
            <a:ext cx="9171095" cy="1828800"/>
            <a:chOff x="-305" y="2987478"/>
            <a:chExt cx="12188952" cy="182880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DD03A94A-ADF5-4334-86B1-DBA5F70ACD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385A18E1-CBE3-4BBD-B1B7-CDBCA685E0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133EDCAA-1D6C-4710-9DA1-C7FC946D8E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3916FBF2-1CC9-460D-A42B-FB77E515EC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551037"/>
            <a:ext cx="3766336" cy="1509931"/>
          </a:xfrm>
        </p:spPr>
        <p:txBody>
          <a:bodyPr>
            <a:normAutofit/>
          </a:bodyPr>
          <a:lstStyle/>
          <a:p>
            <a:r>
              <a:rPr lang="en-TT" sz="3100" dirty="0">
                <a:solidFill>
                  <a:schemeClr val="tx2"/>
                </a:solidFill>
              </a:rPr>
              <a:t>Examples of Careers: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9840" y="3885127"/>
            <a:ext cx="4363410" cy="280831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TT" sz="2000" dirty="0">
                <a:solidFill>
                  <a:schemeClr val="tx2"/>
                </a:solidFill>
              </a:rPr>
              <a:t>You can have a career in:</a:t>
            </a:r>
          </a:p>
          <a:p>
            <a:pPr marL="0" indent="0">
              <a:buNone/>
            </a:pPr>
            <a:r>
              <a:rPr lang="en-TT" sz="2000" dirty="0">
                <a:solidFill>
                  <a:schemeClr val="tx2"/>
                </a:solidFill>
              </a:rPr>
              <a:t>ARTS AND ENTERTAINMENT </a:t>
            </a:r>
          </a:p>
          <a:p>
            <a:pPr marL="0" indent="0">
              <a:buNone/>
            </a:pPr>
            <a:r>
              <a:rPr lang="en-TT" sz="2000" dirty="0">
                <a:solidFill>
                  <a:schemeClr val="tx2"/>
                </a:solidFill>
              </a:rPr>
              <a:t>EDUCATION, </a:t>
            </a:r>
          </a:p>
          <a:p>
            <a:pPr marL="0" indent="0">
              <a:buNone/>
            </a:pPr>
            <a:r>
              <a:rPr lang="en-TT" sz="2000" dirty="0">
                <a:solidFill>
                  <a:schemeClr val="tx2"/>
                </a:solidFill>
              </a:rPr>
              <a:t>HEALTH CARE, </a:t>
            </a:r>
          </a:p>
          <a:p>
            <a:pPr marL="0" indent="0">
              <a:buNone/>
            </a:pPr>
            <a:r>
              <a:rPr lang="en-TT" sz="2000" dirty="0">
                <a:solidFill>
                  <a:schemeClr val="tx2"/>
                </a:solidFill>
              </a:rPr>
              <a:t>CONSTRUCTION etc.</a:t>
            </a:r>
          </a:p>
        </p:txBody>
      </p:sp>
    </p:spTree>
    <p:extLst>
      <p:ext uri="{BB962C8B-B14F-4D97-AF65-F5344CB8AC3E}">
        <p14:creationId xmlns:p14="http://schemas.microsoft.com/office/powerpoint/2010/main" val="107217874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23A58148-D452-4F6F-A2FE-EED968DE19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98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57" y="1844824"/>
            <a:ext cx="2397759" cy="2743200"/>
          </a:xfrm>
        </p:spPr>
        <p:txBody>
          <a:bodyPr anchor="t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200" dirty="0">
                <a:solidFill>
                  <a:schemeClr val="bg1"/>
                </a:solidFill>
              </a:rPr>
              <a:t>Factors Affecting Career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8832" y="1196752"/>
            <a:ext cx="5599632" cy="3898239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6C035CEA-71A3-9B44-86F7-27526AF40366}"/>
              </a:ext>
            </a:extLst>
          </p:cNvPr>
          <p:cNvSpPr txBox="1">
            <a:spLocks/>
          </p:cNvSpPr>
          <p:nvPr/>
        </p:nvSpPr>
        <p:spPr>
          <a:xfrm>
            <a:off x="3119624" y="1650098"/>
            <a:ext cx="5590504" cy="40324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dirty="0"/>
              <a:t>Self-awareness is knowledge of your own personal characteristics such as your: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400" dirty="0"/>
          </a:p>
          <a:p>
            <a:pPr algn="just">
              <a:buFont typeface="Wingdings" pitchFamily="2" charset="2"/>
              <a:buChar char="v"/>
            </a:pPr>
            <a:r>
              <a:rPr lang="en-US" sz="2400" dirty="0"/>
              <a:t> Interests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>
              <a:buFont typeface="Wingdings" pitchFamily="2" charset="2"/>
              <a:buChar char="v"/>
            </a:pPr>
            <a:r>
              <a:rPr lang="en-US" sz="2400" dirty="0"/>
              <a:t> Values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>
              <a:buFont typeface="Wingdings" pitchFamily="2" charset="2"/>
              <a:buChar char="v"/>
            </a:pPr>
            <a:r>
              <a:rPr lang="en-US" sz="2400" dirty="0"/>
              <a:t> Abilities 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>
              <a:buFont typeface="Wingdings" pitchFamily="2" charset="2"/>
              <a:buChar char="v"/>
            </a:pPr>
            <a:r>
              <a:rPr lang="en-US" sz="2400" dirty="0"/>
              <a:t> What you need/want in a career.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023ED796-B248-AF49-807F-24155B9A2B79}"/>
              </a:ext>
            </a:extLst>
          </p:cNvPr>
          <p:cNvSpPr txBox="1">
            <a:spLocks/>
          </p:cNvSpPr>
          <p:nvPr/>
        </p:nvSpPr>
        <p:spPr>
          <a:xfrm>
            <a:off x="3082504" y="955577"/>
            <a:ext cx="3464500" cy="1200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Self Awareness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9546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1A77A7-D49D-40E4-8AAE-BC8E16338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196752"/>
            <a:ext cx="3384376" cy="12033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A8D0D2-E1EB-4A46-AAEC-2A51FFC7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TT" dirty="0"/>
              <a:t>Why is it important to be Self Aware?</a:t>
            </a:r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xmlns="" id="{E1337045-6F12-4B2E-9CDC-97510CD87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586" y="2616106"/>
            <a:ext cx="6510338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/>
            <a:r>
              <a:rPr lang="en-TT" altLang="en-US" sz="2100" dirty="0">
                <a:latin typeface="+mn-lt"/>
              </a:rPr>
              <a:t>Everyone is unique, with different interests, abilities and skills which contribute to them being the best version of themselves. </a:t>
            </a:r>
          </a:p>
          <a:p>
            <a:pPr algn="just" eaLnBrk="1" hangingPunct="1"/>
            <a:endParaRPr lang="en-TT" altLang="en-US" sz="2100" dirty="0">
              <a:latin typeface="+mn-lt"/>
            </a:endParaRPr>
          </a:p>
          <a:p>
            <a:pPr algn="just" eaLnBrk="1" hangingPunct="1"/>
            <a:r>
              <a:rPr lang="en-TT" altLang="en-US" sz="2100" dirty="0">
                <a:latin typeface="+mn-lt"/>
              </a:rPr>
              <a:t>Knowing your skills, abilities, strengths and even weaknesses help you to function at your greatest capacity.  </a:t>
            </a:r>
          </a:p>
          <a:p>
            <a:pPr algn="just" eaLnBrk="1" hangingPunct="1"/>
            <a:endParaRPr lang="en-TT" altLang="en-US" sz="2100" dirty="0">
              <a:latin typeface="+mn-lt"/>
            </a:endParaRPr>
          </a:p>
          <a:p>
            <a:pPr algn="just" eaLnBrk="1" hangingPunct="1"/>
            <a:r>
              <a:rPr lang="en-TT" altLang="en-US" sz="2100" dirty="0">
                <a:latin typeface="+mn-lt"/>
              </a:rPr>
              <a:t>When looking at career options, who </a:t>
            </a:r>
            <a:r>
              <a:rPr lang="en-TT" altLang="en-US" sz="2100" b="1" i="1" dirty="0">
                <a:latin typeface="+mn-lt"/>
              </a:rPr>
              <a:t>you</a:t>
            </a:r>
            <a:r>
              <a:rPr lang="en-TT" altLang="en-US" sz="2100" dirty="0">
                <a:latin typeface="+mn-lt"/>
              </a:rPr>
              <a:t> are is instrumental in choosing what would best suit </a:t>
            </a:r>
            <a:r>
              <a:rPr lang="en-TT" altLang="en-US" sz="2100" b="1" i="1" dirty="0">
                <a:latin typeface="+mn-lt"/>
              </a:rPr>
              <a:t>you</a:t>
            </a:r>
            <a:r>
              <a:rPr lang="en-TT" altLang="en-US" sz="2100" dirty="0">
                <a:latin typeface="+mn-lt"/>
              </a:rPr>
              <a:t>! </a:t>
            </a:r>
          </a:p>
          <a:p>
            <a:pPr eaLnBrk="1" hangingPunct="1"/>
            <a:endParaRPr lang="en-TT" altLang="en-US" dirty="0"/>
          </a:p>
          <a:p>
            <a:pPr eaLnBrk="1" hangingPunct="1"/>
            <a:endParaRPr lang="en-TT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529318"/>
      </p:ext>
    </p:extLst>
  </p:cSld>
  <p:clrMapOvr>
    <a:masterClrMapping/>
  </p:clrMapOvr>
  <p:transition spd="slow" advTm="413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sing Self-Evaluation to Choose a Career">
            <a:hlinkClick r:id="" action="ppaction://media"/>
            <a:extLst>
              <a:ext uri="{FF2B5EF4-FFF2-40B4-BE49-F238E27FC236}">
                <a16:creationId xmlns:a16="http://schemas.microsoft.com/office/drawing/2014/main" xmlns="" id="{D4075488-91B2-40E3-A38E-230ED45AD69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6728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3798" y="1217636"/>
            <a:ext cx="7856403" cy="441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7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52">
        <p14:reveal/>
      </p:transition>
    </mc:Choice>
    <mc:Fallback xmlns="">
      <p:transition spd="slow" advTm="16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1.2|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|10.4|1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2|7|18.5|3.4|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4|3.6|1.9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.5|11.7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739</Words>
  <Application>Microsoft Office PowerPoint</Application>
  <PresentationFormat>On-screen Show (4:3)</PresentationFormat>
  <Paragraphs>199</Paragraphs>
  <Slides>25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Fyzabad Anglican Secondary School  Form 3 A time of transition</vt:lpstr>
      <vt:lpstr> Choosing Subjects</vt:lpstr>
      <vt:lpstr>PowerPoint Presentation</vt:lpstr>
      <vt:lpstr>Subjects in Forms Four and Five</vt:lpstr>
      <vt:lpstr>Career, Occupation, Job</vt:lpstr>
      <vt:lpstr>Examples of Careers:</vt:lpstr>
      <vt:lpstr>Factors Affecting Career Choice</vt:lpstr>
      <vt:lpstr>Why is it important to be Self Aware?</vt:lpstr>
      <vt:lpstr>PowerPoint Presentation</vt:lpstr>
      <vt:lpstr>PowerPoint Presentation</vt:lpstr>
      <vt:lpstr>PowerPoint Presentation</vt:lpstr>
      <vt:lpstr>PowerPoint Presentation</vt:lpstr>
      <vt:lpstr>Skills and Talents </vt:lpstr>
      <vt:lpstr>What do you want/need in a career?</vt:lpstr>
      <vt:lpstr>PowerPoint Presentation</vt:lpstr>
      <vt:lpstr>How are CLASSES Grouped?</vt:lpstr>
      <vt:lpstr> SCIENCE  </vt:lpstr>
      <vt:lpstr>Business</vt:lpstr>
      <vt:lpstr> Humanities </vt:lpstr>
      <vt:lpstr>Arts</vt:lpstr>
      <vt:lpstr>SIMILARITIES IN THE CLASS GROUPINGS </vt:lpstr>
      <vt:lpstr>Students the Challenge is </vt:lpstr>
      <vt:lpstr>What Parents Can Do?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Fyzabad Anglican Secondary School  Form 3 A time of transition</dc:title>
  <dc:creator>Ricardo Ramdhan</dc:creator>
  <cp:lastModifiedBy>Rehanna</cp:lastModifiedBy>
  <cp:revision>3</cp:revision>
  <dcterms:created xsi:type="dcterms:W3CDTF">2020-07-13T17:39:30Z</dcterms:created>
  <dcterms:modified xsi:type="dcterms:W3CDTF">2020-07-15T18:12:44Z</dcterms:modified>
</cp:coreProperties>
</file>